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80" r:id="rId3"/>
    <p:sldId id="288" r:id="rId4"/>
    <p:sldId id="314" r:id="rId5"/>
    <p:sldId id="320" r:id="rId6"/>
    <p:sldId id="259" r:id="rId7"/>
    <p:sldId id="319" r:id="rId8"/>
    <p:sldId id="318" r:id="rId9"/>
    <p:sldId id="315" r:id="rId10"/>
    <p:sldId id="316" r:id="rId11"/>
    <p:sldId id="31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D612866D-1C87-4B35-9FF2-9453A2FF4CA6}">
          <p14:sldIdLst>
            <p14:sldId id="256"/>
            <p14:sldId id="280"/>
            <p14:sldId id="288"/>
            <p14:sldId id="314"/>
            <p14:sldId id="320"/>
            <p14:sldId id="259"/>
            <p14:sldId id="319"/>
            <p14:sldId id="318"/>
            <p14:sldId id="315"/>
            <p14:sldId id="316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pos="2948">
          <p15:clr>
            <a:srgbClr val="9AA0A6"/>
          </p15:clr>
        </p15:guide>
        <p15:guide id="2" pos="23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784"/>
    <a:srgbClr val="747676"/>
    <a:srgbClr val="FFFBD7"/>
    <a:srgbClr val="F5EE31"/>
    <a:srgbClr val="F0F5D1"/>
    <a:srgbClr val="E2BE51"/>
    <a:srgbClr val="E62034"/>
    <a:srgbClr val="F89A1C"/>
    <a:srgbClr val="F7DF0F"/>
    <a:srgbClr val="F2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44" y="67"/>
      </p:cViewPr>
      <p:guideLst>
        <p:guide pos="2948"/>
        <p:guide pos="23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f0d58085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f0d58085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00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2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9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f81fb3286_0_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9f81fb328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54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f0d580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f0d580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4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125562" y="-1976363"/>
            <a:ext cx="4025100" cy="7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241300" marR="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4700" marR="0" lvl="3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52500" marR="0" lvl="4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176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95400" marR="0" lvl="6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73200" marR="0" lvl="7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51000" marR="0" lvl="8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444377" y="4018359"/>
            <a:ext cx="3402300" cy="0"/>
          </a:xfrm>
          <a:prstGeom prst="straightConnector1">
            <a:avLst/>
          </a:prstGeom>
          <a:noFill/>
          <a:ln w="50800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444377" y="301377"/>
            <a:ext cx="34023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6400"/>
              <a:buFont typeface="Economica"/>
              <a:buNone/>
              <a:defRPr sz="6400" b="0" i="0" u="none" strike="noStrike" cap="none">
                <a:solidFill>
                  <a:srgbClr val="5C5C5C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177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431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520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596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685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47676"/>
              </a:buClr>
              <a:buSzPts val="2700"/>
              <a:buFont typeface="Economica"/>
              <a:buNone/>
              <a:defRPr sz="2700" b="0" i="0" u="none" strike="noStrike" cap="none">
                <a:solidFill>
                  <a:srgbClr val="747676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1444377" y="4045148"/>
            <a:ext cx="34023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r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2500" b="0" i="1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524132" y="4848820"/>
            <a:ext cx="1590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-15181" y="-1469298"/>
            <a:ext cx="9174300" cy="6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241300" marR="0" lvl="0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4700" marR="0" lvl="3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52500" marR="0" lvl="4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176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95400" marR="0" lvl="6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73200" marR="0" lvl="7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51000" marR="0" lvl="8" indent="-241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C5C5C"/>
              </a:buClr>
              <a:buSzPts val="1200"/>
              <a:buFont typeface="Arial"/>
              <a:buChar char="●"/>
              <a:defRPr sz="17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7518086" y="4848820"/>
            <a:ext cx="1590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BCBC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jungelen.n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rammeplan/verdigrunnlag/barekraftig-utvikl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rammeplan/verdigrunnlag/barekraftig-utvikl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rammeplan/fagomrader/natur-miljo-teknolog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helsedirektoratet.no/retningslinjer/mat-og-maltider-i-barnehagen/anbefalinger-for-mat-og-maltider-i-barnehagen#barnehagen-bor-ha-en-miljovennlig-praksis-med-lite-matsvinn-og-et-mattilbud-hvor-plantebaserte-matvarer-og-fisk-og-sjomat-er-sentral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dir.no/laring-og-trivsel/rammeplan/verdigrunnlag/barekraftig-utvikl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Image"/>
          <p:cNvPicPr preferRelativeResize="0"/>
          <p:nvPr/>
        </p:nvPicPr>
        <p:blipFill rotWithShape="1">
          <a:blip r:embed="rId3">
            <a:alphaModFix/>
          </a:blip>
          <a:srcRect l="2847" r="2847"/>
          <a:stretch/>
        </p:blipFill>
        <p:spPr>
          <a:xfrm>
            <a:off x="-15181" y="-1469298"/>
            <a:ext cx="9174300" cy="6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1392000" y="1188600"/>
            <a:ext cx="6360000" cy="2766300"/>
          </a:xfrm>
          <a:prstGeom prst="rect">
            <a:avLst/>
          </a:prstGeom>
          <a:solidFill>
            <a:srgbClr val="FFFBD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chemeClr val="tx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dirty="0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Om mat og måltid i barnehagen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b-NO" sz="2500" b="1" dirty="0">
              <a:solidFill>
                <a:srgbClr val="597D38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200" b="1" dirty="0">
                <a:solidFill>
                  <a:schemeClr val="tx1"/>
                </a:solidFill>
                <a:highlight>
                  <a:srgbClr val="FFFBD7"/>
                </a:highlight>
                <a:latin typeface="Economica"/>
                <a:ea typeface="Economica"/>
                <a:cs typeface="Economica"/>
                <a:sym typeface="Economica"/>
              </a:rPr>
              <a:t>Bærekraftig barnehage</a:t>
            </a:r>
            <a:endParaRPr lang="nb-NO" sz="2800" dirty="0">
              <a:solidFill>
                <a:schemeClr val="tx1"/>
              </a:solidFill>
              <a:highlight>
                <a:srgbClr val="FFFBD7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506" y="2315125"/>
            <a:ext cx="4858926" cy="5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459550" y="1280538"/>
            <a:ext cx="7749816" cy="339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Ha en kjøttfri dag med plantebaserte matoppskrifter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Reduser matavfallet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Ha </a:t>
            </a:r>
            <a:r>
              <a:rPr lang="nb-NO" sz="1700" spc="100" dirty="0" err="1">
                <a:solidFill>
                  <a:srgbClr val="747676"/>
                </a:solidFill>
                <a:latin typeface="Helvetica Neue"/>
              </a:rPr>
              <a:t>restedager</a:t>
            </a: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 hvor dere går igjennom kjøle- og fryseskap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Dyrk egne grønnsaker, frukt og bær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Plukk råvarer i naturen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Brukt kortreiste og sesongbaserte matvarer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Unngå bruk av engangsartikler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Reduser bruken av plast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Plukk avfall i nærmiljøet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Oppfordre foreldre og ansatte til å gå, sykle eller bruke </a:t>
            </a:r>
            <a:br>
              <a:rPr lang="nb-NO" sz="1700" spc="100" dirty="0">
                <a:solidFill>
                  <a:srgbClr val="747676"/>
                </a:solidFill>
                <a:latin typeface="Helvetica Neue"/>
              </a:rPr>
            </a:br>
            <a:r>
              <a:rPr lang="nb-NO" sz="1700" spc="100" dirty="0">
                <a:solidFill>
                  <a:srgbClr val="747676"/>
                </a:solidFill>
                <a:latin typeface="Helvetica Neue"/>
              </a:rPr>
              <a:t>kollektivtilbud til og fra barnehagen</a:t>
            </a:r>
            <a:r>
              <a:rPr lang="nb-NO" sz="1600" dirty="0">
                <a:solidFill>
                  <a:srgbClr val="747676"/>
                </a:solidFill>
                <a:latin typeface="Helvetica Neue"/>
              </a:rPr>
              <a:t>	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90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4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Tips til hvordan bli mer bærekraftig</a:t>
            </a:r>
            <a:endParaRPr sz="4400" dirty="0">
              <a:solidFill>
                <a:srgbClr val="9BB784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0C4947A-CEEE-4B13-8CBF-F9E2FF3B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088">
            <a:off x="6851933" y="1989329"/>
            <a:ext cx="1862117" cy="26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B193CD1D-7DBA-4E18-938A-AA56A7CA4DD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865" r="2865"/>
          <a:stretch>
            <a:fillRect/>
          </a:stretch>
        </p:blipFill>
        <p:spPr/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1092E5C-EB89-4F0E-96D4-4411CB1E3320}"/>
              </a:ext>
            </a:extLst>
          </p:cNvPr>
          <p:cNvSpPr txBox="1"/>
          <p:nvPr/>
        </p:nvSpPr>
        <p:spPr>
          <a:xfrm>
            <a:off x="1850840" y="1149699"/>
            <a:ext cx="5596790" cy="2693045"/>
          </a:xfrm>
          <a:prstGeom prst="rect">
            <a:avLst/>
          </a:prstGeom>
          <a:solidFill>
            <a:srgbClr val="FFFBD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nb-NO" dirty="0"/>
            </a:br>
            <a:r>
              <a:rPr lang="nb-NO" sz="1600" spc="100" dirty="0">
                <a:latin typeface="Helvetica Neue"/>
              </a:rPr>
              <a:t>Håper dette ga dere inspirasjon til å fokusere på </a:t>
            </a:r>
            <a:r>
              <a:rPr lang="nb-NO" sz="1600" spc="100">
                <a:latin typeface="Helvetica Neue"/>
              </a:rPr>
              <a:t>bærekraftig utvikling i </a:t>
            </a:r>
            <a:r>
              <a:rPr lang="nb-NO" sz="1600" spc="100" dirty="0">
                <a:latin typeface="Helvetica Neue"/>
              </a:rPr>
              <a:t>deres barnehage.</a:t>
            </a:r>
          </a:p>
          <a:p>
            <a:pPr algn="ctr"/>
            <a:endParaRPr lang="nb-NO" sz="1600" spc="100" dirty="0">
              <a:latin typeface="Helvetica Neue"/>
            </a:endParaRPr>
          </a:p>
          <a:p>
            <a:pPr algn="ctr"/>
            <a:r>
              <a:rPr lang="nb-NO" sz="1600" spc="100" dirty="0">
                <a:latin typeface="Helvetica Neue"/>
              </a:rPr>
              <a:t>Sving dere inn på </a:t>
            </a:r>
            <a:r>
              <a:rPr lang="nb-NO" sz="1600" spc="100" dirty="0">
                <a:latin typeface="Helvetica Neue"/>
                <a:hlinkClick r:id="rId3"/>
              </a:rPr>
              <a:t>www.matjungelen.no</a:t>
            </a:r>
            <a:r>
              <a:rPr lang="nb-NO" sz="1600" spc="100" dirty="0">
                <a:latin typeface="Helvetica Neue"/>
              </a:rPr>
              <a:t> for å hente aktiviteter og oppskrifter dere kan bruke</a:t>
            </a:r>
          </a:p>
          <a:p>
            <a:pPr algn="ctr"/>
            <a:endParaRPr lang="nb-NO" sz="1600" spc="100" dirty="0">
              <a:latin typeface="Helvetica Neue"/>
            </a:endParaRPr>
          </a:p>
          <a:p>
            <a:pPr algn="ctr"/>
            <a:r>
              <a:rPr lang="nb-NO" sz="2000" b="1" spc="100" dirty="0">
                <a:latin typeface="Helvetica Neue"/>
              </a:rPr>
              <a:t>Lykke til! </a:t>
            </a:r>
          </a:p>
          <a:p>
            <a:pPr algn="ctr"/>
            <a:endParaRPr lang="nb-NO" sz="1600" spc="1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451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490" y="51883"/>
            <a:ext cx="4706876" cy="5091617"/>
          </a:xfrm>
        </p:spPr>
        <p:txBody>
          <a:bodyPr/>
          <a:lstStyle/>
          <a:p>
            <a:br>
              <a:rPr lang="nb-NO" sz="3200" dirty="0">
                <a:solidFill>
                  <a:srgbClr val="9BB784"/>
                </a:solidFill>
                <a:latin typeface="Economica"/>
              </a:rPr>
            </a:br>
            <a:br>
              <a:rPr lang="nb-NO" sz="3200" dirty="0">
                <a:solidFill>
                  <a:srgbClr val="9BB784"/>
                </a:solidFill>
                <a:latin typeface="Economica"/>
              </a:rPr>
            </a:br>
            <a:r>
              <a:rPr lang="nb-NO" sz="2800" dirty="0">
                <a:solidFill>
                  <a:srgbClr val="9BB784"/>
                </a:solidFill>
                <a:latin typeface="Economica" panose="02000506040000020004" pitchFamily="2" charset="0"/>
              </a:rPr>
              <a:t>For å skap en bærekraftig fremtid </a:t>
            </a:r>
            <a:br>
              <a:rPr lang="nb-NO" sz="2800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800" dirty="0">
                <a:solidFill>
                  <a:srgbClr val="9BB784"/>
                </a:solidFill>
                <a:latin typeface="Economica" panose="02000506040000020004" pitchFamily="2" charset="0"/>
              </a:rPr>
              <a:t>er det viktig at </a:t>
            </a:r>
            <a:r>
              <a:rPr lang="nb-NO" sz="2800">
                <a:solidFill>
                  <a:srgbClr val="9BB784"/>
                </a:solidFill>
                <a:latin typeface="Economica" panose="02000506040000020004" pitchFamily="2" charset="0"/>
              </a:rPr>
              <a:t>det fokuseres</a:t>
            </a:r>
            <a:br>
              <a:rPr lang="nb-NO" sz="280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800">
                <a:solidFill>
                  <a:srgbClr val="9BB784"/>
                </a:solidFill>
                <a:latin typeface="Economica" panose="02000506040000020004" pitchFamily="2" charset="0"/>
              </a:rPr>
              <a:t> </a:t>
            </a:r>
            <a:r>
              <a:rPr lang="nb-NO" sz="2800" dirty="0">
                <a:solidFill>
                  <a:srgbClr val="9BB784"/>
                </a:solidFill>
                <a:latin typeface="Economica" panose="02000506040000020004" pitchFamily="2" charset="0"/>
              </a:rPr>
              <a:t>på bærekraftig utvikling </a:t>
            </a:r>
            <a:r>
              <a:rPr lang="nb-NO" sz="2800">
                <a:solidFill>
                  <a:srgbClr val="9BB784"/>
                </a:solidFill>
                <a:latin typeface="Economica" panose="02000506040000020004" pitchFamily="2" charset="0"/>
              </a:rPr>
              <a:t>i barnehagehverdagen</a:t>
            </a: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br>
              <a:rPr lang="nb-NO" sz="2000" spc="100" dirty="0">
                <a:solidFill>
                  <a:srgbClr val="9BB784"/>
                </a:solidFill>
                <a:latin typeface="Economica"/>
              </a:rPr>
            </a:br>
            <a:r>
              <a:rPr lang="nb-NO" sz="1400" spc="100" dirty="0">
                <a:solidFill>
                  <a:srgbClr val="747676"/>
                </a:solidFill>
                <a:latin typeface="Helvetica Neue"/>
              </a:rPr>
              <a:t>B</a:t>
            </a:r>
            <a:r>
              <a:rPr lang="nb-NO" sz="1400" dirty="0">
                <a:solidFill>
                  <a:srgbClr val="747676"/>
                </a:solidFill>
                <a:latin typeface="Helvetica Neue"/>
              </a:rPr>
              <a:t>idrar til at barna får en begynnende forståelse for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 at dagens handlinger har konsekvenser for fremtiden. 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La barna skape tilhørighet til naturen og se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 dens verdi ved å gi dem erfaringer og</a:t>
            </a:r>
            <a:br>
              <a:rPr lang="nb-NO" sz="1400" dirty="0">
                <a:solidFill>
                  <a:srgbClr val="747676"/>
                </a:solidFill>
                <a:latin typeface="Helvetica Neue"/>
              </a:rPr>
            </a:br>
            <a:r>
              <a:rPr lang="nb-NO" sz="1400" dirty="0">
                <a:solidFill>
                  <a:srgbClr val="747676"/>
                </a:solidFill>
                <a:latin typeface="Helvetica Neue"/>
              </a:rPr>
              <a:t> opplevelser i naturen. </a:t>
            </a:r>
            <a:br>
              <a:rPr lang="nb-NO" sz="1800" spc="100" dirty="0">
                <a:solidFill>
                  <a:schemeClr val="tx1"/>
                </a:solidFill>
                <a:latin typeface="Helvetica Neue"/>
              </a:rPr>
            </a:br>
            <a:br>
              <a:rPr lang="nb-NO" sz="1800" spc="100" dirty="0">
                <a:solidFill>
                  <a:schemeClr val="tx1"/>
                </a:solidFill>
                <a:latin typeface="Helvetica Neue"/>
              </a:rPr>
            </a:br>
            <a:endParaRPr lang="nb-NO" sz="3200" spc="1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47" r="32554"/>
          <a:stretch/>
        </p:blipFill>
        <p:spPr>
          <a:xfrm>
            <a:off x="-1655812" y="0"/>
            <a:ext cx="6292664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1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75875" y="1407779"/>
            <a:ext cx="5671778" cy="29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04800">
              <a:lnSpc>
                <a:spcPct val="115000"/>
              </a:lnSpc>
              <a:buClr>
                <a:srgbClr val="747676"/>
              </a:buClr>
              <a:buSzPts val="1200"/>
              <a:buFont typeface="Helvetica Neue"/>
              <a:buChar char="●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Bærekraftig utvikling er en del av verdigrunnlaget til barnehagen (jf. Rammeplanen for barnehage).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Det handler om hvordan vi i dag kan leve og dekke våre behov, uten å ødelegge for de som kommer etter oss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Gjennom opplevelser, erfaringer og kunnskap skal barna utvikle respekt for naturen og få en forståelse for hvordan de kan ivareta både mennesker, natur og kloden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Da trenger de gode rollemodeller med kunnskap om bærekraftig verdier og holdninger, og som viser hvordan dette gjøres.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sz="1600" dirty="0">
              <a:solidFill>
                <a:srgbClr val="74767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1500" dirty="0">
              <a:solidFill>
                <a:srgbClr val="747676"/>
              </a:solidFill>
              <a:latin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Hvorfor bærekraftig fokus?</a:t>
            </a:r>
            <a:endParaRPr sz="4800" dirty="0">
              <a:solidFill>
                <a:srgbClr val="9BB784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D5E282B-A903-4F0E-9C2E-350C3F5982DB}"/>
              </a:ext>
            </a:extLst>
          </p:cNvPr>
          <p:cNvSpPr txBox="1"/>
          <p:nvPr/>
        </p:nvSpPr>
        <p:spPr>
          <a:xfrm>
            <a:off x="1796766" y="4002262"/>
            <a:ext cx="4731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i="1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«Bærekraftig utvikling omfatter natur, økonomi og sosiale forhold og er en forutsetning for å ta vare på livet på jorden slik vi kjenner det.</a:t>
            </a:r>
            <a:r>
              <a:rPr lang="nb-NO" i="1" dirty="0">
                <a:solidFill>
                  <a:srgbClr val="9BB784"/>
                </a:solidFill>
                <a:latin typeface="Helvetica Neue"/>
              </a:rPr>
              <a:t>»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59F30B5-D304-40F9-ABDC-E8E694C0C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623" y="1215054"/>
            <a:ext cx="3178031" cy="41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75875" y="1125927"/>
            <a:ext cx="7286166" cy="353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Det er viktig at barna får en tilhørighet til naturen, og trenger da å: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        -  utforske og erfare naturen med egne sanser 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        -  ha tilstedeværende og engasjerte voksne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På denne måten lærer barna om naturen og det biologiske mangfoldet, og får en begynnende forståelse for hvorfor dette må tas vare på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Handler om å ta vare på planter og dyr og deres leveområder: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-  </a:t>
            </a:r>
            <a:r>
              <a:rPr lang="nb-NO" sz="1600" dirty="0">
                <a:solidFill>
                  <a:srgbClr val="747676"/>
                </a:solidFill>
                <a:latin typeface="Helvetica Neue"/>
              </a:rPr>
              <a:t>en viktig verdi for oss mennesker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               -  har også en egenverdi</a:t>
            </a:r>
          </a:p>
          <a:p>
            <a:pPr marL="45720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Viktig med tidlig lærdom om hvordan man kan ta vare på mangfoldet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endParaRPr lang="nb-NO" dirty="0"/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500" dirty="0">
                <a:solidFill>
                  <a:srgbClr val="5C5C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Bærekraftig fokus #1</a:t>
            </a:r>
            <a:endParaRPr sz="4800" dirty="0">
              <a:solidFill>
                <a:srgbClr val="9BB784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68A42D1-9301-4423-8768-9437AA8F1B0E}"/>
              </a:ext>
            </a:extLst>
          </p:cNvPr>
          <p:cNvSpPr txBox="1"/>
          <p:nvPr/>
        </p:nvSpPr>
        <p:spPr>
          <a:xfrm>
            <a:off x="1373504" y="3943243"/>
            <a:ext cx="4572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i="1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«Barna skal få naturopplevelser og bli kjent med naturens mangfold…», og «…skal gjøre erfaringer med å gi omsorg og ta vare på omgivelsene og naturen.» </a:t>
            </a:r>
            <a:endParaRPr lang="nb-NO" i="1" dirty="0">
              <a:solidFill>
                <a:srgbClr val="9BB784"/>
              </a:solidFill>
              <a:latin typeface="Helvetica Neue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CDF1F1A-E4F0-49A6-B63D-77BEA3DBB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5595">
            <a:off x="6267573" y="2077583"/>
            <a:ext cx="3005846" cy="217327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5B05D8-CFE4-47B5-A6E7-692BCDCB6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10" y="3411474"/>
            <a:ext cx="1676583" cy="12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75875" y="1195296"/>
            <a:ext cx="7443822" cy="353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Barn blir fort engasjert på det som fokuseres på i barnehagen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Med fokuset på bærekraft kan barna bli gode hjelpere for både mennesker og natur</a:t>
            </a:r>
          </a:p>
          <a:p>
            <a:pPr marL="457200" lvl="0" indent="-304800">
              <a:lnSpc>
                <a:spcPct val="115000"/>
              </a:lnSpc>
              <a:buClr>
                <a:srgbClr val="666666"/>
              </a:buClr>
              <a:buSzPts val="1200"/>
              <a:buFont typeface="Helvetica Neue"/>
              <a:buChar char="●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Barna kan blant annet lære om og erfare hvorfor og hvordan vi sortere avfall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              -  med på å reduser forsøpling i naturen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              -  bidrar positivt til å redusere klimaendringene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              -  tar vare på naturen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nb-NO" sz="1600" dirty="0">
                <a:solidFill>
                  <a:srgbClr val="7476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endParaRPr lang="nb-NO"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52400" lvl="1">
              <a:lnSpc>
                <a:spcPct val="115000"/>
              </a:lnSpc>
              <a:buClr>
                <a:srgbClr val="666666"/>
              </a:buClr>
              <a:buSzPts val="1200"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Bærekraftig fokus #2 </a:t>
            </a:r>
            <a:endParaRPr sz="4800" dirty="0">
              <a:solidFill>
                <a:srgbClr val="9BB784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68A42D1-9301-4423-8768-9437AA8F1B0E}"/>
              </a:ext>
            </a:extLst>
          </p:cNvPr>
          <p:cNvSpPr txBox="1"/>
          <p:nvPr/>
        </p:nvSpPr>
        <p:spPr>
          <a:xfrm>
            <a:off x="1483862" y="3703022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i="1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Barnehagen skal bidra til at barna</a:t>
            </a:r>
            <a:br>
              <a:rPr lang="nb-NO" i="1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i="1" dirty="0">
                <a:solidFill>
                  <a:srgbClr val="9BB784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«får kjennskap til naturen og bærekraftig utvikling, lærer av naturen og utvikler respekt og begynnende forståelse for hvordan de kan ta vare på naturen» </a:t>
            </a:r>
            <a:endParaRPr lang="nb-NO" i="1" dirty="0">
              <a:solidFill>
                <a:srgbClr val="9BB784"/>
              </a:solidFill>
              <a:latin typeface="Helvetica Neue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610A7A6-4A16-4326-AC82-00BD70A5A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5595">
            <a:off x="6121281" y="2077584"/>
            <a:ext cx="3005846" cy="217327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9621F50-1B9A-4BDA-8638-D04F665C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068" y="3426430"/>
            <a:ext cx="1676583" cy="12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8"/>
          <p:cNvCxnSpPr>
            <a:cxnSpLocks/>
          </p:cNvCxnSpPr>
          <p:nvPr/>
        </p:nvCxnSpPr>
        <p:spPr>
          <a:xfrm>
            <a:off x="344437" y="1319671"/>
            <a:ext cx="4456200" cy="0"/>
          </a:xfrm>
          <a:prstGeom prst="straightConnector1">
            <a:avLst/>
          </a:prstGeom>
          <a:noFill/>
          <a:ln w="50800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5" name="Google Shape;85;p18"/>
          <p:cNvSpPr txBox="1"/>
          <p:nvPr/>
        </p:nvSpPr>
        <p:spPr>
          <a:xfrm>
            <a:off x="444750" y="358075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F26B3C"/>
                </a:solidFill>
                <a:latin typeface="Economica"/>
                <a:ea typeface="Economica"/>
                <a:cs typeface="Economica"/>
                <a:sym typeface="Economica"/>
              </a:rPr>
              <a:t>Refleksjonsspørsmål</a:t>
            </a:r>
            <a:endParaRPr sz="4800" dirty="0">
              <a:solidFill>
                <a:srgbClr val="F26B3C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6B9A2CC-39BB-4C22-B090-27C34546C1C1}"/>
              </a:ext>
            </a:extLst>
          </p:cNvPr>
          <p:cNvSpPr txBox="1"/>
          <p:nvPr/>
        </p:nvSpPr>
        <p:spPr>
          <a:xfrm>
            <a:off x="344437" y="1410716"/>
            <a:ext cx="6328763" cy="2523768"/>
          </a:xfrm>
          <a:prstGeom prst="rect">
            <a:avLst/>
          </a:prstGeom>
          <a:solidFill>
            <a:srgbClr val="F26B3C"/>
          </a:solidFill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Hvilke holdninger og verdier har vi om bærekraftig utvikling?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På hvilken måte kan vi bli mer bevisste på bærekraftig tiltak i vår barnehage? 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Hvordan kan vi jobbe med bærekraft i vår barnehage, og engasjere barna?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Hva må til for at vi skal tilegne oss mer kunnskap om bærekraft?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Hva kan vi gjøre for å redusere matavfallet i vår barnehage?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srgbClr val="747676"/>
                </a:solidFill>
                <a:latin typeface="Helvetica Neue"/>
              </a:rPr>
              <a:t>Hvordan kan vi engasjere foreldrene i arbeidet med </a:t>
            </a:r>
            <a:br>
              <a:rPr lang="nb-NO" sz="16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</a:rPr>
              <a:t>bærekraftig utvikling?</a:t>
            </a:r>
          </a:p>
          <a:p>
            <a:pPr lvl="0">
              <a:buClr>
                <a:srgbClr val="747676"/>
              </a:buClr>
            </a:pPr>
            <a:endParaRPr lang="nb-NO" b="1" dirty="0">
              <a:solidFill>
                <a:srgbClr val="747676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76EBB9-2D1E-4E17-B53E-F36A68C5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0152">
            <a:off x="6082858" y="2226061"/>
            <a:ext cx="2841827" cy="28562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903" y="1"/>
            <a:ext cx="4894944" cy="5143499"/>
          </a:xfrm>
        </p:spPr>
        <p:txBody>
          <a:bodyPr/>
          <a:lstStyle/>
          <a:p>
            <a:r>
              <a:rPr lang="nb-NO" sz="4000" dirty="0">
                <a:solidFill>
                  <a:srgbClr val="9BB784"/>
                </a:solidFill>
                <a:latin typeface="Economica"/>
              </a:rPr>
              <a:t>Bærekraftig kosthold</a:t>
            </a: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br>
              <a:rPr lang="nb-NO" sz="2000" spc="100" dirty="0">
                <a:solidFill>
                  <a:srgbClr val="9BB784"/>
                </a:solidFill>
                <a:latin typeface="Economica"/>
              </a:rPr>
            </a:br>
            <a:br>
              <a:rPr lang="nb-NO" sz="1000" spc="100" dirty="0">
                <a:solidFill>
                  <a:srgbClr val="747676"/>
                </a:solidFill>
                <a:latin typeface="Helvetica Neue"/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nasjonale retningslinjene for mat og måltid</a:t>
            </a:r>
            <a:br>
              <a:rPr lang="nb-NO" sz="16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barnehagen anbefaler at barnas måltidstilbud </a:t>
            </a:r>
            <a:br>
              <a:rPr lang="nb-NO" sz="16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16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 helsefremmende og bærekraftig.</a:t>
            </a:r>
            <a:endParaRPr lang="nb-NO" sz="3200" spc="100" dirty="0">
              <a:solidFill>
                <a:srgbClr val="747676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21"/>
          <a:stretch/>
        </p:blipFill>
        <p:spPr>
          <a:xfrm>
            <a:off x="-2743249" y="0"/>
            <a:ext cx="7360645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984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639111" y="1370294"/>
            <a:ext cx="6710726" cy="322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r>
              <a:rPr lang="nb-NO" dirty="0">
                <a:solidFill>
                  <a:srgbClr val="747676"/>
                </a:solidFill>
                <a:latin typeface="Helvetica Neue"/>
              </a:rPr>
              <a:t>Et helsefremmende kosthold er i mange sammenhenger også et</a:t>
            </a:r>
          </a:p>
          <a:p>
            <a:r>
              <a:rPr lang="nb-NO" dirty="0">
                <a:solidFill>
                  <a:srgbClr val="747676"/>
                </a:solidFill>
                <a:latin typeface="Helvetica Neue"/>
              </a:rPr>
              <a:t>bærekraftig kosthold. Det handler om å spise de matvarene som </a:t>
            </a:r>
          </a:p>
          <a:p>
            <a:r>
              <a:rPr lang="nb-NO" dirty="0">
                <a:solidFill>
                  <a:srgbClr val="747676"/>
                </a:solidFill>
                <a:latin typeface="Helvetica Neue"/>
              </a:rPr>
              <a:t>belaster miljøet i mindre grad.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solidFill>
                  <a:srgbClr val="747676"/>
                </a:solidFill>
                <a:latin typeface="Helvetica Neue"/>
              </a:rPr>
              <a:t>Mattilbudet til barna bør dermed bestå av: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Grønnsaker, frukt og bær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Grove kornprodukter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Sjømat</a:t>
            </a:r>
          </a:p>
          <a:p>
            <a:pPr marL="285750" lvl="0" indent="-285750">
              <a:buClr>
                <a:srgbClr val="747676"/>
              </a:buCl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rgbClr val="747676"/>
                </a:solidFill>
                <a:latin typeface="Helvetica Neue"/>
              </a:rPr>
              <a:t>Redusert inntak av rødt kjøtt og bearbeidet kjøtt</a:t>
            </a:r>
          </a:p>
          <a:p>
            <a:pPr lvl="0"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pPr lvl="0">
              <a:buClr>
                <a:srgbClr val="747676"/>
              </a:buClr>
            </a:pPr>
            <a:endParaRPr lang="nb-NO" dirty="0">
              <a:solidFill>
                <a:srgbClr val="747676"/>
              </a:solidFill>
              <a:latin typeface="Helvetica Neue"/>
            </a:endParaRPr>
          </a:p>
          <a:p>
            <a:r>
              <a:rPr lang="nb-NO" dirty="0">
                <a:solidFill>
                  <a:srgbClr val="747676"/>
                </a:solidFill>
                <a:latin typeface="Helvetica Neue"/>
              </a:rPr>
              <a:t>Bruk mest sesongbaserte og kortreiste råvarer, da dette gir et mindre klimaavtrykk.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1500" dirty="0">
              <a:solidFill>
                <a:srgbClr val="747676"/>
              </a:solidFill>
              <a:latin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C5C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 flipH="1">
            <a:off x="459550" y="963425"/>
            <a:ext cx="8254500" cy="26400"/>
          </a:xfrm>
          <a:prstGeom prst="straightConnector1">
            <a:avLst/>
          </a:prstGeom>
          <a:noFill/>
          <a:ln w="28575" cap="rnd" cmpd="sng">
            <a:solidFill>
              <a:srgbClr val="747676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33" name="Google Shape;233;p32"/>
          <p:cNvSpPr txBox="1"/>
          <p:nvPr/>
        </p:nvSpPr>
        <p:spPr>
          <a:xfrm>
            <a:off x="375875" y="185600"/>
            <a:ext cx="8254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 dirty="0">
                <a:solidFill>
                  <a:srgbClr val="9BB784"/>
                </a:solidFill>
                <a:latin typeface="Economica"/>
                <a:ea typeface="Economica"/>
                <a:cs typeface="Economica"/>
                <a:sym typeface="Economica"/>
              </a:rPr>
              <a:t>Bærekraftig kosthold</a:t>
            </a:r>
            <a:endParaRPr sz="4800" dirty="0">
              <a:solidFill>
                <a:srgbClr val="9BB784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BD1DD71-0D17-4BC2-B893-A3C2588CD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9893">
            <a:off x="5882190" y="1280160"/>
            <a:ext cx="2935293" cy="20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15AB3-5C21-4EA2-81F6-3F33FC4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362" y="19454"/>
            <a:ext cx="4894944" cy="5143499"/>
          </a:xfrm>
        </p:spPr>
        <p:txBody>
          <a:bodyPr/>
          <a:lstStyle/>
          <a:p>
            <a:br>
              <a:rPr lang="nb-NO" sz="2000" dirty="0">
                <a:solidFill>
                  <a:srgbClr val="9BB784"/>
                </a:solidFill>
                <a:latin typeface="Helvetica Neue"/>
              </a:rPr>
            </a:br>
            <a:br>
              <a:rPr lang="nb-NO" sz="2000" dirty="0">
                <a:solidFill>
                  <a:srgbClr val="9BB784"/>
                </a:solidFill>
                <a:latin typeface="Helvetica Neue"/>
              </a:rPr>
            </a:br>
            <a:br>
              <a:rPr lang="nb-NO" sz="2000" dirty="0">
                <a:solidFill>
                  <a:srgbClr val="9BB784"/>
                </a:solidFill>
                <a:latin typeface="Helvetica Neue"/>
              </a:rPr>
            </a:br>
            <a:br>
              <a:rPr lang="nb-NO" sz="2000" dirty="0">
                <a:solidFill>
                  <a:srgbClr val="9BB784"/>
                </a:solidFill>
                <a:latin typeface="Helvetica Neue"/>
              </a:rPr>
            </a:br>
            <a:r>
              <a:rPr lang="nb-NO" sz="2200" i="1" dirty="0">
                <a:solidFill>
                  <a:srgbClr val="9BB784"/>
                </a:solidFill>
                <a:latin typeface="Economica" panose="02000506040000020004" pitchFamily="2" charset="0"/>
              </a:rPr>
              <a:t>«Barnehagen har derfor en viktig oppgave i å </a:t>
            </a:r>
            <a:br>
              <a:rPr lang="nb-NO" sz="2200" i="1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200" i="1" dirty="0">
                <a:solidFill>
                  <a:srgbClr val="9BB784"/>
                </a:solidFill>
                <a:latin typeface="Economica" panose="02000506040000020004" pitchFamily="2" charset="0"/>
              </a:rPr>
              <a:t>fremme verdier, holdninger og praksis for </a:t>
            </a:r>
            <a:br>
              <a:rPr lang="nb-NO" sz="2200" i="1" dirty="0">
                <a:solidFill>
                  <a:srgbClr val="9BB784"/>
                </a:solidFill>
                <a:latin typeface="Economica" panose="02000506040000020004" pitchFamily="2" charset="0"/>
              </a:rPr>
            </a:br>
            <a:r>
              <a:rPr lang="nb-NO" sz="2200" i="1" dirty="0">
                <a:solidFill>
                  <a:srgbClr val="9BB784"/>
                </a:solidFill>
                <a:latin typeface="Economica" panose="02000506040000020004" pitchFamily="2" charset="0"/>
              </a:rPr>
              <a:t>mer bærekraftige samfunn.»</a:t>
            </a:r>
            <a:br>
              <a:rPr lang="nb-NO" sz="2200" i="1" dirty="0">
                <a:solidFill>
                  <a:srgbClr val="747676"/>
                </a:solidFill>
                <a:latin typeface="Economica" panose="02000506040000020004" pitchFamily="2" charset="0"/>
              </a:rPr>
            </a:br>
            <a:r>
              <a:rPr lang="nb-NO" sz="3200" spc="100" dirty="0">
                <a:solidFill>
                  <a:srgbClr val="9BB784"/>
                </a:solidFill>
                <a:latin typeface="Economica"/>
              </a:rPr>
              <a:t>_</a:t>
            </a:r>
            <a:br>
              <a:rPr lang="nb-NO" sz="3200" spc="100" dirty="0">
                <a:solidFill>
                  <a:srgbClr val="9BB784"/>
                </a:solidFill>
                <a:latin typeface="Economica"/>
              </a:rPr>
            </a:br>
            <a:br>
              <a:rPr lang="nb-NO" sz="2000" spc="100" dirty="0">
                <a:solidFill>
                  <a:srgbClr val="9BB784"/>
                </a:solidFill>
                <a:latin typeface="Economica"/>
              </a:rPr>
            </a:br>
            <a:r>
              <a:rPr lang="nb-NO" sz="18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Bærekraftig utvikling – Rammeplan </a:t>
            </a:r>
            <a:br>
              <a:rPr lang="nb-NO" sz="18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1800" dirty="0">
                <a:solidFill>
                  <a:srgbClr val="747676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barnehagen</a:t>
            </a:r>
            <a:br>
              <a:rPr lang="nb-NO" sz="2000" spc="100" dirty="0">
                <a:solidFill>
                  <a:srgbClr val="9BB784"/>
                </a:solidFill>
                <a:latin typeface="Economica"/>
              </a:rPr>
            </a:br>
            <a:br>
              <a:rPr lang="nb-NO" sz="1200" spc="100" dirty="0">
                <a:solidFill>
                  <a:schemeClr val="tx1"/>
                </a:solidFill>
                <a:latin typeface="Helvetica Neue"/>
              </a:rPr>
            </a:br>
            <a:br>
              <a:rPr lang="nb-NO" sz="1200" spc="100" dirty="0">
                <a:solidFill>
                  <a:schemeClr val="tx1"/>
                </a:solidFill>
                <a:latin typeface="Helvetica Neue"/>
              </a:rPr>
            </a:br>
            <a:endParaRPr lang="nb-NO" sz="3200" spc="1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441FFF-1D06-487C-9D12-D57BE6543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94"/>
          <a:stretch/>
        </p:blipFill>
        <p:spPr>
          <a:xfrm>
            <a:off x="-2600335" y="0"/>
            <a:ext cx="7076369" cy="514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1785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</TotalTime>
  <Words>749</Words>
  <Application>Microsoft Office PowerPoint</Application>
  <PresentationFormat>Skjermfremvisning (16:9)</PresentationFormat>
  <Paragraphs>81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Economica</vt:lpstr>
      <vt:lpstr>Helvetica Neue</vt:lpstr>
      <vt:lpstr>Wingdings</vt:lpstr>
      <vt:lpstr>Simple Light</vt:lpstr>
      <vt:lpstr>PowerPoint-presentasjon</vt:lpstr>
      <vt:lpstr>  For å skap en bærekraftig fremtid  er det viktig at det fokuseres  på bærekraftig utvikling i barnehagehverdagen _  Bidrar til at barna får en begynnende forståelse for  at dagens handlinger har konsekvenser for fremtiden.  La barna skape tilhørighet til naturen og se  dens verdi ved å gi dem erfaringer og  opplevelser i naturen.   </vt:lpstr>
      <vt:lpstr>PowerPoint-presentasjon</vt:lpstr>
      <vt:lpstr>PowerPoint-presentasjon</vt:lpstr>
      <vt:lpstr>PowerPoint-presentasjon</vt:lpstr>
      <vt:lpstr>PowerPoint-presentasjon</vt:lpstr>
      <vt:lpstr>Bærekraftig kosthold _   De nasjonale retningslinjene for mat og måltid  i barnehagen anbefaler at barnas måltidstilbud  er helsefremmende og bærekraftig.</vt:lpstr>
      <vt:lpstr>PowerPoint-presentasjon</vt:lpstr>
      <vt:lpstr>    «Barnehagen har derfor en viktig oppgave i å  fremme verdier, holdninger og praksis for  mer bærekraftige samfunn.» _  Bærekraftig utvikling – Rammeplan  for barnehagen  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Nathalia Greffel</dc:creator>
  <cp:lastModifiedBy>Nathalia Greffel</cp:lastModifiedBy>
  <cp:revision>109</cp:revision>
  <dcterms:modified xsi:type="dcterms:W3CDTF">2021-03-01T11:08:14Z</dcterms:modified>
</cp:coreProperties>
</file>