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1" r:id="rId1"/>
  </p:sldMasterIdLst>
  <p:notesMasterIdLst>
    <p:notesMasterId r:id="rId11"/>
  </p:notesMasterIdLst>
  <p:sldIdLst>
    <p:sldId id="256" r:id="rId2"/>
    <p:sldId id="280" r:id="rId3"/>
    <p:sldId id="288" r:id="rId4"/>
    <p:sldId id="259" r:id="rId5"/>
    <p:sldId id="314" r:id="rId6"/>
    <p:sldId id="315" r:id="rId7"/>
    <p:sldId id="316" r:id="rId8"/>
    <p:sldId id="319" r:id="rId9"/>
    <p:sldId id="311" r:id="rId1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Standard inndeling" id="{D612866D-1C87-4B35-9FF2-9453A2FF4CA6}">
          <p14:sldIdLst>
            <p14:sldId id="256"/>
            <p14:sldId id="280"/>
            <p14:sldId id="288"/>
            <p14:sldId id="259"/>
            <p14:sldId id="314"/>
            <p14:sldId id="315"/>
            <p14:sldId id="316"/>
            <p14:sldId id="319"/>
            <p14:sldId id="311"/>
          </p14:sldIdLst>
        </p14:section>
      </p14:sectionLst>
    </p:ext>
    <p:ext uri="{EFAFB233-063F-42B5-8137-9DF3F51BA10A}">
      <p15:sldGuideLst xmlns:p15="http://schemas.microsoft.com/office/powerpoint/2012/main">
        <p15:guide id="1" pos="2948">
          <p15:clr>
            <a:srgbClr val="9AA0A6"/>
          </p15:clr>
        </p15:guide>
        <p15:guide id="2" pos="234">
          <p15:clr>
            <a:srgbClr val="9AA0A6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47676"/>
    <a:srgbClr val="9BB784"/>
    <a:srgbClr val="FFFBD7"/>
    <a:srgbClr val="F5EE31"/>
    <a:srgbClr val="F0F5D1"/>
    <a:srgbClr val="E2BE51"/>
    <a:srgbClr val="E62034"/>
    <a:srgbClr val="F89A1C"/>
    <a:srgbClr val="F7DF0F"/>
    <a:srgbClr val="F26B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21" d="100"/>
          <a:sy n="121" d="100"/>
        </p:scale>
        <p:origin x="331" y="72"/>
      </p:cViewPr>
      <p:guideLst>
        <p:guide pos="2948"/>
        <p:guide pos="234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33f0d58085_1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33f0d58085_1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33f0d58085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33f0d58085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900052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9f81fb3286_0_11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g9f81fb3286_0_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33f0d58085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33f0d58085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514268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33f0d58085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33f0d58085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553400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33f0d58085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33f0d58085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64411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- Vertical">
  <p:cSld name="Photo - Vertical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>
            <a:spLocks noGrp="1"/>
          </p:cNvSpPr>
          <p:nvPr>
            <p:ph type="pic" idx="2"/>
          </p:nvPr>
        </p:nvSpPr>
        <p:spPr>
          <a:xfrm>
            <a:off x="5125562" y="-1976363"/>
            <a:ext cx="4025100" cy="717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noAutofit/>
          </a:bodyPr>
          <a:lstStyle>
            <a:lvl1pPr marL="241300" marR="0" lvl="0" indent="-2413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5C5C5C"/>
              </a:buClr>
              <a:buSzPts val="1200"/>
              <a:buFont typeface="Arial"/>
              <a:buChar char="●"/>
              <a:defRPr sz="1700" b="0" i="0" u="none" strike="noStrike" cap="none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19100" marR="0" lvl="1" indent="-2413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5C5C5C"/>
              </a:buClr>
              <a:buSzPts val="1200"/>
              <a:buFont typeface="Arial"/>
              <a:buChar char="●"/>
              <a:defRPr sz="1700" b="0" i="0" u="none" strike="noStrike" cap="none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596900" marR="0" lvl="2" indent="-2413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5C5C5C"/>
              </a:buClr>
              <a:buSzPts val="1200"/>
              <a:buFont typeface="Arial"/>
              <a:buChar char="●"/>
              <a:defRPr sz="1700" b="0" i="0" u="none" strike="noStrike" cap="none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74700" marR="0" lvl="3" indent="-2413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5C5C5C"/>
              </a:buClr>
              <a:buSzPts val="1200"/>
              <a:buFont typeface="Arial"/>
              <a:buChar char="●"/>
              <a:defRPr sz="1700" b="0" i="0" u="none" strike="noStrike" cap="none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952500" marR="0" lvl="4" indent="-2413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5C5C5C"/>
              </a:buClr>
              <a:buSzPts val="1200"/>
              <a:buFont typeface="Arial"/>
              <a:buChar char="●"/>
              <a:defRPr sz="1700" b="0" i="0" u="none" strike="noStrike" cap="none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117600" marR="0" lvl="5" indent="-2286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5C5C5C"/>
              </a:buClr>
              <a:buSzPts val="1200"/>
              <a:buFont typeface="Arial"/>
              <a:buChar char="●"/>
              <a:defRPr sz="1700" b="0" i="0" u="none" strike="noStrike" cap="none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295400" marR="0" lvl="6" indent="-2413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5C5C5C"/>
              </a:buClr>
              <a:buSzPts val="1200"/>
              <a:buFont typeface="Arial"/>
              <a:buChar char="●"/>
              <a:defRPr sz="1700" b="0" i="0" u="none" strike="noStrike" cap="none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473200" marR="0" lvl="7" indent="-2413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5C5C5C"/>
              </a:buClr>
              <a:buSzPts val="1200"/>
              <a:buFont typeface="Arial"/>
              <a:buChar char="●"/>
              <a:defRPr sz="1700" b="0" i="0" u="none" strike="noStrike" cap="none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651000" marR="0" lvl="8" indent="-2413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5C5C5C"/>
              </a:buClr>
              <a:buSzPts val="1200"/>
              <a:buFont typeface="Arial"/>
              <a:buChar char="●"/>
              <a:defRPr sz="1700" b="0" i="0" u="none" strike="noStrike" cap="none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52" name="Google Shape;52;p13"/>
          <p:cNvCxnSpPr/>
          <p:nvPr/>
        </p:nvCxnSpPr>
        <p:spPr>
          <a:xfrm>
            <a:off x="1444377" y="4018359"/>
            <a:ext cx="3402300" cy="0"/>
          </a:xfrm>
          <a:prstGeom prst="straightConnector1">
            <a:avLst/>
          </a:prstGeom>
          <a:noFill/>
          <a:ln w="50800" cap="rnd" cmpd="sng">
            <a:solidFill>
              <a:srgbClr val="747676"/>
            </a:solidFill>
            <a:prstDash val="dashDot"/>
            <a:round/>
            <a:headEnd type="none" w="sm" len="sm"/>
            <a:tailEnd type="none" w="sm" len="sm"/>
          </a:ln>
        </p:spPr>
      </p:cxnSp>
      <p:sp>
        <p:nvSpPr>
          <p:cNvPr id="53" name="Google Shape;53;p13"/>
          <p:cNvSpPr txBox="1">
            <a:spLocks noGrp="1"/>
          </p:cNvSpPr>
          <p:nvPr>
            <p:ph type="title"/>
          </p:nvPr>
        </p:nvSpPr>
        <p:spPr>
          <a:xfrm>
            <a:off x="1444377" y="301377"/>
            <a:ext cx="3402300" cy="38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C5C5C"/>
              </a:buClr>
              <a:buSzPts val="6400"/>
              <a:buFont typeface="Economica"/>
              <a:buNone/>
              <a:defRPr sz="6400" b="0" i="0" u="none" strike="noStrike" cap="none">
                <a:solidFill>
                  <a:srgbClr val="5C5C5C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marL="0" marR="0" lvl="1" indent="88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747676"/>
              </a:buClr>
              <a:buSzPts val="2700"/>
              <a:buFont typeface="Economica"/>
              <a:buNone/>
              <a:defRPr sz="2700" b="0" i="0" u="none" strike="noStrike" cap="none">
                <a:solidFill>
                  <a:srgbClr val="747676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marL="0" marR="0" lvl="2" indent="1778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747676"/>
              </a:buClr>
              <a:buSzPts val="2700"/>
              <a:buFont typeface="Economica"/>
              <a:buNone/>
              <a:defRPr sz="2700" b="0" i="0" u="none" strike="noStrike" cap="none">
                <a:solidFill>
                  <a:srgbClr val="747676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marL="0" marR="0" lvl="3" indent="2540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747676"/>
              </a:buClr>
              <a:buSzPts val="2700"/>
              <a:buFont typeface="Economica"/>
              <a:buNone/>
              <a:defRPr sz="2700" b="0" i="0" u="none" strike="noStrike" cap="none">
                <a:solidFill>
                  <a:srgbClr val="747676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marL="0" marR="0" lvl="4" indent="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747676"/>
              </a:buClr>
              <a:buSzPts val="2700"/>
              <a:buFont typeface="Economica"/>
              <a:buNone/>
              <a:defRPr sz="2700" b="0" i="0" u="none" strike="noStrike" cap="none">
                <a:solidFill>
                  <a:srgbClr val="747676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marL="0" marR="0" lvl="5" indent="4318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747676"/>
              </a:buClr>
              <a:buSzPts val="2700"/>
              <a:buFont typeface="Economica"/>
              <a:buNone/>
              <a:defRPr sz="2700" b="0" i="0" u="none" strike="noStrike" cap="none">
                <a:solidFill>
                  <a:srgbClr val="747676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marL="0" marR="0" lvl="6" indent="5207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747676"/>
              </a:buClr>
              <a:buSzPts val="2700"/>
              <a:buFont typeface="Economica"/>
              <a:buNone/>
              <a:defRPr sz="2700" b="0" i="0" u="none" strike="noStrike" cap="none">
                <a:solidFill>
                  <a:srgbClr val="747676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marL="0" marR="0" lvl="7" indent="596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747676"/>
              </a:buClr>
              <a:buSzPts val="2700"/>
              <a:buFont typeface="Economica"/>
              <a:buNone/>
              <a:defRPr sz="2700" b="0" i="0" u="none" strike="noStrike" cap="none">
                <a:solidFill>
                  <a:srgbClr val="747676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marL="0" marR="0" lvl="8" indent="6858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747676"/>
              </a:buClr>
              <a:buSzPts val="2700"/>
              <a:buFont typeface="Economica"/>
              <a:buNone/>
              <a:defRPr sz="2700" b="0" i="0" u="none" strike="noStrike" cap="none">
                <a:solidFill>
                  <a:srgbClr val="747676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body" idx="3"/>
          </p:nvPr>
        </p:nvSpPr>
        <p:spPr>
          <a:xfrm>
            <a:off x="1444377" y="4045148"/>
            <a:ext cx="3402300" cy="71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r" rtl="0">
              <a:lnSpc>
                <a:spcPct val="70000"/>
              </a:lnSpc>
              <a:spcBef>
                <a:spcPts val="300"/>
              </a:spcBef>
              <a:spcAft>
                <a:spcPts val="0"/>
              </a:spcAft>
              <a:buClr>
                <a:srgbClr val="747676"/>
              </a:buClr>
              <a:buSzPts val="2500"/>
              <a:buFont typeface="Arial"/>
              <a:buNone/>
              <a:defRPr sz="2500" b="0" i="1" u="none" strike="noStrike" cap="none">
                <a:solidFill>
                  <a:srgbClr val="74767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r" rtl="0">
              <a:lnSpc>
                <a:spcPct val="70000"/>
              </a:lnSpc>
              <a:spcBef>
                <a:spcPts val="300"/>
              </a:spcBef>
              <a:spcAft>
                <a:spcPts val="0"/>
              </a:spcAft>
              <a:buClr>
                <a:srgbClr val="747676"/>
              </a:buClr>
              <a:buSzPts val="2500"/>
              <a:buFont typeface="Arial"/>
              <a:buNone/>
              <a:defRPr sz="2500" b="0" i="1" u="none" strike="noStrike" cap="none">
                <a:solidFill>
                  <a:srgbClr val="74767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r" rtl="0">
              <a:lnSpc>
                <a:spcPct val="70000"/>
              </a:lnSpc>
              <a:spcBef>
                <a:spcPts val="300"/>
              </a:spcBef>
              <a:spcAft>
                <a:spcPts val="0"/>
              </a:spcAft>
              <a:buClr>
                <a:srgbClr val="747676"/>
              </a:buClr>
              <a:buSzPts val="2500"/>
              <a:buFont typeface="Arial"/>
              <a:buNone/>
              <a:defRPr sz="2500" b="0" i="1" u="none" strike="noStrike" cap="none">
                <a:solidFill>
                  <a:srgbClr val="74767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r" rtl="0">
              <a:lnSpc>
                <a:spcPct val="70000"/>
              </a:lnSpc>
              <a:spcBef>
                <a:spcPts val="300"/>
              </a:spcBef>
              <a:spcAft>
                <a:spcPts val="0"/>
              </a:spcAft>
              <a:buClr>
                <a:srgbClr val="747676"/>
              </a:buClr>
              <a:buSzPts val="2500"/>
              <a:buFont typeface="Arial"/>
              <a:buNone/>
              <a:defRPr sz="2500" b="0" i="1" u="none" strike="noStrike" cap="none">
                <a:solidFill>
                  <a:srgbClr val="74767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r" rtl="0">
              <a:lnSpc>
                <a:spcPct val="70000"/>
              </a:lnSpc>
              <a:spcBef>
                <a:spcPts val="300"/>
              </a:spcBef>
              <a:spcAft>
                <a:spcPts val="0"/>
              </a:spcAft>
              <a:buClr>
                <a:srgbClr val="747676"/>
              </a:buClr>
              <a:buSzPts val="2500"/>
              <a:buFont typeface="Arial"/>
              <a:buNone/>
              <a:defRPr sz="2500" b="0" i="1" u="none" strike="noStrike" cap="none">
                <a:solidFill>
                  <a:srgbClr val="74767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5C5C5C"/>
              </a:buClr>
              <a:buSzPts val="1200"/>
              <a:buFont typeface="Arial"/>
              <a:buChar char="●"/>
              <a:defRPr sz="1700" b="0" i="0" u="none" strike="noStrike" cap="none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5C5C5C"/>
              </a:buClr>
              <a:buSzPts val="1200"/>
              <a:buFont typeface="Arial"/>
              <a:buChar char="●"/>
              <a:defRPr sz="1700" b="0" i="0" u="none" strike="noStrike" cap="none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5C5C5C"/>
              </a:buClr>
              <a:buSzPts val="1200"/>
              <a:buFont typeface="Arial"/>
              <a:buChar char="●"/>
              <a:defRPr sz="1700" b="0" i="0" u="none" strike="noStrike" cap="none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5C5C5C"/>
              </a:buClr>
              <a:buSzPts val="1200"/>
              <a:buFont typeface="Arial"/>
              <a:buChar char="●"/>
              <a:defRPr sz="1700" b="0" i="0" u="none" strike="noStrike" cap="none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7524132" y="4848820"/>
            <a:ext cx="159000" cy="1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CBCB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CBCBC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CBCB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CBCBCB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CBCB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CBCBCB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CBCB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CBCBCB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CBCB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CBCBCB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CBCB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CBCBCB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CBCB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CBCBCB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CBCB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CBCBCB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CBCB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CBCBC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 sz="1000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">
  <p:cSld name="Photo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>
            <a:spLocks noGrp="1"/>
          </p:cNvSpPr>
          <p:nvPr>
            <p:ph type="pic" idx="2"/>
          </p:nvPr>
        </p:nvSpPr>
        <p:spPr>
          <a:xfrm>
            <a:off x="-15181" y="-1469298"/>
            <a:ext cx="9174300" cy="68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noAutofit/>
          </a:bodyPr>
          <a:lstStyle>
            <a:lvl1pPr marL="241300" marR="0" lvl="0" indent="-2413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5C5C5C"/>
              </a:buClr>
              <a:buSzPts val="1200"/>
              <a:buFont typeface="Arial"/>
              <a:buChar char="●"/>
              <a:defRPr sz="1700" b="0" i="0" u="none" strike="noStrike" cap="none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19100" marR="0" lvl="1" indent="-2413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5C5C5C"/>
              </a:buClr>
              <a:buSzPts val="1200"/>
              <a:buFont typeface="Arial"/>
              <a:buChar char="●"/>
              <a:defRPr sz="1700" b="0" i="0" u="none" strike="noStrike" cap="none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596900" marR="0" lvl="2" indent="-2413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5C5C5C"/>
              </a:buClr>
              <a:buSzPts val="1200"/>
              <a:buFont typeface="Arial"/>
              <a:buChar char="●"/>
              <a:defRPr sz="1700" b="0" i="0" u="none" strike="noStrike" cap="none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74700" marR="0" lvl="3" indent="-2413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5C5C5C"/>
              </a:buClr>
              <a:buSzPts val="1200"/>
              <a:buFont typeface="Arial"/>
              <a:buChar char="●"/>
              <a:defRPr sz="1700" b="0" i="0" u="none" strike="noStrike" cap="none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952500" marR="0" lvl="4" indent="-2413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5C5C5C"/>
              </a:buClr>
              <a:buSzPts val="1200"/>
              <a:buFont typeface="Arial"/>
              <a:buChar char="●"/>
              <a:defRPr sz="1700" b="0" i="0" u="none" strike="noStrike" cap="none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117600" marR="0" lvl="5" indent="-2286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5C5C5C"/>
              </a:buClr>
              <a:buSzPts val="1200"/>
              <a:buFont typeface="Arial"/>
              <a:buChar char="●"/>
              <a:defRPr sz="1700" b="0" i="0" u="none" strike="noStrike" cap="none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295400" marR="0" lvl="6" indent="-2413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5C5C5C"/>
              </a:buClr>
              <a:buSzPts val="1200"/>
              <a:buFont typeface="Arial"/>
              <a:buChar char="●"/>
              <a:defRPr sz="1700" b="0" i="0" u="none" strike="noStrike" cap="none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473200" marR="0" lvl="7" indent="-2413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5C5C5C"/>
              </a:buClr>
              <a:buSzPts val="1200"/>
              <a:buFont typeface="Arial"/>
              <a:buChar char="●"/>
              <a:defRPr sz="1700" b="0" i="0" u="none" strike="noStrike" cap="none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651000" marR="0" lvl="8" indent="-2413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5C5C5C"/>
              </a:buClr>
              <a:buSzPts val="1200"/>
              <a:buFont typeface="Arial"/>
              <a:buChar char="●"/>
              <a:defRPr sz="1700" b="0" i="0" u="none" strike="noStrike" cap="none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ldNum" idx="12"/>
          </p:nvPr>
        </p:nvSpPr>
        <p:spPr>
          <a:xfrm>
            <a:off x="7518086" y="4848820"/>
            <a:ext cx="159000" cy="1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CBCB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CBCBC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CBCB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CBCBCB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CBCB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CBCBCB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CBCB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CBCBCB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CBCB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CBCBCB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CBCB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CBCBCB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CBCB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CBCBCB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CBCB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CBCBCB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CBCB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CBCBC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 sz="1000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udir.no/laring-og-trivsel/rammeplan/verdigrunnlag/livsmestring-og-helse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udir.no/laring-og-trivsel/rammeplan/barnehagens-formal-og-innhold/laring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tjungelen.no/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5" descr="Image"/>
          <p:cNvPicPr preferRelativeResize="0"/>
          <p:nvPr/>
        </p:nvPicPr>
        <p:blipFill rotWithShape="1">
          <a:blip r:embed="rId3">
            <a:alphaModFix/>
          </a:blip>
          <a:srcRect l="2847" r="2847"/>
          <a:stretch/>
        </p:blipFill>
        <p:spPr>
          <a:xfrm>
            <a:off x="-15181" y="-1469298"/>
            <a:ext cx="9174300" cy="6880800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5"/>
          <p:cNvSpPr txBox="1"/>
          <p:nvPr/>
        </p:nvSpPr>
        <p:spPr>
          <a:xfrm>
            <a:off x="1392000" y="1188600"/>
            <a:ext cx="6360000" cy="2766300"/>
          </a:xfrm>
          <a:prstGeom prst="rect">
            <a:avLst/>
          </a:prstGeom>
          <a:solidFill>
            <a:srgbClr val="FFFBD7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nb-NO" sz="2500" b="1" dirty="0">
              <a:solidFill>
                <a:schemeClr val="tx1"/>
              </a:solidFill>
              <a:highlight>
                <a:srgbClr val="FFFFFF"/>
              </a:highlight>
              <a:latin typeface="Economica"/>
              <a:ea typeface="Economica"/>
              <a:cs typeface="Economica"/>
              <a:sym typeface="Economic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b-NO" sz="2000" b="1" dirty="0">
                <a:solidFill>
                  <a:schemeClr val="tx1"/>
                </a:solidFill>
                <a:highlight>
                  <a:srgbClr val="FFFBD7"/>
                </a:highlight>
                <a:latin typeface="Economica"/>
                <a:ea typeface="Economica"/>
                <a:cs typeface="Economica"/>
                <a:sym typeface="Economica"/>
              </a:rPr>
              <a:t>Om mat og måltid i barnehagen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nb-NO" sz="2500" b="1" dirty="0">
              <a:solidFill>
                <a:srgbClr val="597D38"/>
              </a:solidFill>
              <a:highlight>
                <a:srgbClr val="FFFBD7"/>
              </a:highlight>
              <a:latin typeface="Economica"/>
              <a:ea typeface="Economica"/>
              <a:cs typeface="Economica"/>
              <a:sym typeface="Economic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nb-NO" sz="2500" b="1" dirty="0">
              <a:solidFill>
                <a:srgbClr val="597D38"/>
              </a:solidFill>
              <a:highlight>
                <a:srgbClr val="FFFBD7"/>
              </a:highlight>
              <a:latin typeface="Economica"/>
              <a:ea typeface="Economica"/>
              <a:cs typeface="Economica"/>
              <a:sym typeface="Economic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nb-NO" sz="2500" b="1" dirty="0">
              <a:solidFill>
                <a:srgbClr val="597D38"/>
              </a:solidFill>
              <a:highlight>
                <a:srgbClr val="FFFBD7"/>
              </a:highlight>
              <a:latin typeface="Economica"/>
              <a:ea typeface="Economica"/>
              <a:cs typeface="Economica"/>
              <a:sym typeface="Economic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b-NO" sz="3200" b="1">
                <a:solidFill>
                  <a:schemeClr val="tx1"/>
                </a:solidFill>
                <a:highlight>
                  <a:srgbClr val="FFFBD7"/>
                </a:highlight>
                <a:latin typeface="Economica"/>
                <a:ea typeface="Economica"/>
                <a:cs typeface="Economica"/>
                <a:sym typeface="Economica"/>
              </a:rPr>
              <a:t>Barn med </a:t>
            </a:r>
            <a:r>
              <a:rPr lang="nb-NO" sz="3200" b="1" dirty="0">
                <a:solidFill>
                  <a:schemeClr val="tx1"/>
                </a:solidFill>
                <a:highlight>
                  <a:srgbClr val="FFFBD7"/>
                </a:highlight>
                <a:latin typeface="Economica"/>
                <a:ea typeface="Economica"/>
                <a:cs typeface="Economica"/>
                <a:sym typeface="Economica"/>
              </a:rPr>
              <a:t>på kjøkkenet</a:t>
            </a:r>
            <a:endParaRPr lang="nb-NO" sz="2800" dirty="0">
              <a:solidFill>
                <a:schemeClr val="tx1"/>
              </a:solidFill>
              <a:highlight>
                <a:srgbClr val="FFFBD7"/>
              </a:highlight>
              <a:latin typeface="Economica"/>
              <a:ea typeface="Economica"/>
              <a:cs typeface="Economica"/>
              <a:sym typeface="Economica"/>
            </a:endParaRPr>
          </a:p>
        </p:txBody>
      </p:sp>
      <p:pic>
        <p:nvPicPr>
          <p:cNvPr id="65" name="Google Shape;65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42506" y="2315125"/>
            <a:ext cx="4858926" cy="513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9215AB3-5C21-4EA2-81F6-3F33FC420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7167" y="142672"/>
            <a:ext cx="4894944" cy="5143499"/>
          </a:xfrm>
        </p:spPr>
        <p:txBody>
          <a:bodyPr/>
          <a:lstStyle/>
          <a:p>
            <a:br>
              <a:rPr lang="nb-NO" sz="1600" dirty="0">
                <a:solidFill>
                  <a:srgbClr val="9BB784"/>
                </a:solidFill>
                <a:latin typeface="Helvetica Neue"/>
              </a:rPr>
            </a:br>
            <a:br>
              <a:rPr lang="nb-NO" sz="1600" dirty="0">
                <a:solidFill>
                  <a:srgbClr val="9BB784"/>
                </a:solidFill>
                <a:latin typeface="Helvetica Neue"/>
              </a:rPr>
            </a:br>
            <a:r>
              <a:rPr lang="nb-NO" sz="2400" spc="100" dirty="0">
                <a:solidFill>
                  <a:srgbClr val="9BB784"/>
                </a:solidFill>
                <a:latin typeface="Economica" panose="02000506040000020004" pitchFamily="2" charset="0"/>
              </a:rPr>
              <a:t>For å tilegne seg kunnskap og lærdom </a:t>
            </a:r>
            <a:br>
              <a:rPr lang="nb-NO" sz="2400" spc="100" dirty="0">
                <a:solidFill>
                  <a:srgbClr val="9BB784"/>
                </a:solidFill>
                <a:latin typeface="Economica" panose="02000506040000020004" pitchFamily="2" charset="0"/>
              </a:rPr>
            </a:br>
            <a:r>
              <a:rPr lang="nb-NO" sz="2400" spc="100" dirty="0">
                <a:solidFill>
                  <a:srgbClr val="9BB784"/>
                </a:solidFill>
                <a:latin typeface="Economica" panose="02000506040000020004" pitchFamily="2" charset="0"/>
              </a:rPr>
              <a:t>om mat og matlaging trenger barna å få være deltakende på kjøkkenet. </a:t>
            </a:r>
            <a:r>
              <a:rPr lang="nb-NO" sz="2400" spc="100">
                <a:solidFill>
                  <a:srgbClr val="9BB784"/>
                </a:solidFill>
                <a:latin typeface="Economica" panose="02000506040000020004" pitchFamily="2" charset="0"/>
              </a:rPr>
              <a:t>Barna</a:t>
            </a:r>
            <a:br>
              <a:rPr lang="nb-NO" sz="2400" spc="100">
                <a:solidFill>
                  <a:srgbClr val="9BB784"/>
                </a:solidFill>
                <a:latin typeface="Economica" panose="02000506040000020004" pitchFamily="2" charset="0"/>
              </a:rPr>
            </a:br>
            <a:r>
              <a:rPr lang="nb-NO" sz="2400" spc="100">
                <a:solidFill>
                  <a:srgbClr val="9BB784"/>
                </a:solidFill>
                <a:latin typeface="Economica" panose="02000506040000020004" pitchFamily="2" charset="0"/>
              </a:rPr>
              <a:t> må </a:t>
            </a:r>
            <a:r>
              <a:rPr lang="nb-NO" sz="2400" spc="100" dirty="0">
                <a:solidFill>
                  <a:srgbClr val="9BB784"/>
                </a:solidFill>
                <a:latin typeface="Economica" panose="02000506040000020004" pitchFamily="2" charset="0"/>
              </a:rPr>
              <a:t>få erfaringer og opplevelser slik ferdighetene og mestringsfølelsen</a:t>
            </a:r>
            <a:br>
              <a:rPr lang="nb-NO" sz="2400" spc="100" dirty="0">
                <a:solidFill>
                  <a:srgbClr val="9BB784"/>
                </a:solidFill>
                <a:latin typeface="Economica" panose="02000506040000020004" pitchFamily="2" charset="0"/>
              </a:rPr>
            </a:br>
            <a:r>
              <a:rPr lang="nb-NO" sz="2400" spc="100" dirty="0">
                <a:solidFill>
                  <a:srgbClr val="9BB784"/>
                </a:solidFill>
                <a:latin typeface="Economica" panose="02000506040000020004" pitchFamily="2" charset="0"/>
              </a:rPr>
              <a:t> rundt mat og matlaging utvikles</a:t>
            </a:r>
            <a:br>
              <a:rPr lang="nb-NO" sz="2400" spc="100" dirty="0">
                <a:solidFill>
                  <a:srgbClr val="9BB784"/>
                </a:solidFill>
                <a:latin typeface="Economica" panose="02000506040000020004" pitchFamily="2" charset="0"/>
              </a:rPr>
            </a:br>
            <a:r>
              <a:rPr lang="nb-NO" sz="3200" spc="100" dirty="0">
                <a:solidFill>
                  <a:srgbClr val="9BB784"/>
                </a:solidFill>
                <a:latin typeface="Economica"/>
              </a:rPr>
              <a:t>_</a:t>
            </a:r>
            <a:br>
              <a:rPr lang="nb-NO" sz="1400" spc="100" dirty="0">
                <a:solidFill>
                  <a:srgbClr val="9BB784"/>
                </a:solidFill>
                <a:latin typeface="Economica"/>
              </a:rPr>
            </a:br>
            <a:br>
              <a:rPr lang="nb-NO" sz="2000" spc="100" dirty="0">
                <a:solidFill>
                  <a:srgbClr val="9BB784"/>
                </a:solidFill>
                <a:latin typeface="Economica"/>
              </a:rPr>
            </a:br>
            <a:r>
              <a:rPr lang="nb-NO" sz="1600" dirty="0">
                <a:solidFill>
                  <a:srgbClr val="747676"/>
                </a:solidFill>
                <a:latin typeface="Helvetica Neue"/>
              </a:rPr>
              <a:t>Vær tydelige og beviste voksne. Snakk med</a:t>
            </a:r>
            <a:br>
              <a:rPr lang="nb-NO" sz="1600" dirty="0">
                <a:solidFill>
                  <a:srgbClr val="747676"/>
                </a:solidFill>
                <a:latin typeface="Helvetica Neue"/>
              </a:rPr>
            </a:br>
            <a:r>
              <a:rPr lang="nb-NO" sz="1600" dirty="0">
                <a:solidFill>
                  <a:srgbClr val="747676"/>
                </a:solidFill>
                <a:latin typeface="Helvetica Neue"/>
              </a:rPr>
              <a:t> barna om regler, redskaper, råvare og la de</a:t>
            </a:r>
            <a:br>
              <a:rPr lang="nb-NO" sz="1600" dirty="0">
                <a:solidFill>
                  <a:srgbClr val="747676"/>
                </a:solidFill>
                <a:latin typeface="Helvetica Neue"/>
              </a:rPr>
            </a:br>
            <a:r>
              <a:rPr lang="nb-NO" sz="1600" dirty="0">
                <a:solidFill>
                  <a:srgbClr val="747676"/>
                </a:solidFill>
                <a:latin typeface="Helvetica Neue"/>
              </a:rPr>
              <a:t> delta i matlagingen så kanskje dere får </a:t>
            </a:r>
            <a:br>
              <a:rPr lang="nb-NO" sz="1600" dirty="0">
                <a:solidFill>
                  <a:srgbClr val="747676"/>
                </a:solidFill>
                <a:latin typeface="Helvetica Neue"/>
              </a:rPr>
            </a:br>
            <a:r>
              <a:rPr lang="nb-NO" sz="1600" dirty="0">
                <a:solidFill>
                  <a:srgbClr val="747676"/>
                </a:solidFill>
                <a:latin typeface="Helvetica Neue"/>
              </a:rPr>
              <a:t>noen barnekokker</a:t>
            </a:r>
            <a:br>
              <a:rPr lang="nb-NO" sz="1600" dirty="0">
                <a:solidFill>
                  <a:srgbClr val="747676"/>
                </a:solidFill>
                <a:latin typeface="Helvetica Neue"/>
              </a:rPr>
            </a:br>
            <a:br>
              <a:rPr lang="nb-NO" sz="1600" spc="100" dirty="0">
                <a:solidFill>
                  <a:srgbClr val="747676"/>
                </a:solidFill>
                <a:latin typeface="Helvetica Neue"/>
              </a:rPr>
            </a:br>
            <a:br>
              <a:rPr lang="nb-NO" sz="1600" spc="100" dirty="0">
                <a:solidFill>
                  <a:srgbClr val="747676"/>
                </a:solidFill>
                <a:latin typeface="Helvetica Neue"/>
              </a:rPr>
            </a:br>
            <a:endParaRPr lang="nb-NO" sz="1600" spc="100" dirty="0">
              <a:solidFill>
                <a:srgbClr val="747676"/>
              </a:solidFill>
              <a:latin typeface="Helvetica Neue"/>
            </a:endParaRP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9D441FFF-1D06-487C-9D12-D57BE65437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6134" b="-2"/>
          <a:stretch/>
        </p:blipFill>
        <p:spPr>
          <a:xfrm>
            <a:off x="-3483557" y="-61325"/>
            <a:ext cx="7854520" cy="52661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312113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2"/>
          <p:cNvSpPr txBox="1"/>
          <p:nvPr/>
        </p:nvSpPr>
        <p:spPr>
          <a:xfrm>
            <a:off x="290141" y="989826"/>
            <a:ext cx="7407246" cy="4053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noAutofit/>
          </a:bodyPr>
          <a:lstStyle/>
          <a:p>
            <a:pPr marL="152400" lvl="0">
              <a:lnSpc>
                <a:spcPct val="115000"/>
              </a:lnSpc>
              <a:buClr>
                <a:srgbClr val="666666"/>
              </a:buClr>
              <a:buSzPts val="1200"/>
            </a:pPr>
            <a:endParaRPr lang="nb-NO" dirty="0">
              <a:solidFill>
                <a:srgbClr val="747676"/>
              </a:solidFill>
              <a:latin typeface="Helvetica Neue"/>
            </a:endParaRPr>
          </a:p>
          <a:p>
            <a:pPr marL="457200" lvl="0" indent="-304800">
              <a:lnSpc>
                <a:spcPct val="115000"/>
              </a:lnSpc>
              <a:buClr>
                <a:srgbClr val="666666"/>
              </a:buClr>
              <a:buSzPct val="100000"/>
              <a:buFont typeface="Wingdings" panose="05000000000000000000" pitchFamily="2" charset="2"/>
              <a:buChar char="§"/>
            </a:pPr>
            <a:r>
              <a:rPr lang="nb-NO" dirty="0">
                <a:solidFill>
                  <a:srgbClr val="747676"/>
                </a:solidFill>
                <a:latin typeface="Helvetica Neue"/>
              </a:rPr>
              <a:t>Bruk kjøkkenet som en pedagogisk arena.</a:t>
            </a:r>
          </a:p>
          <a:p>
            <a:pPr marL="152400" lvl="0">
              <a:lnSpc>
                <a:spcPct val="115000"/>
              </a:lnSpc>
              <a:buClr>
                <a:srgbClr val="666666"/>
              </a:buClr>
              <a:buSzPts val="1200"/>
            </a:pPr>
            <a:endParaRPr lang="nb-NO" dirty="0">
              <a:solidFill>
                <a:srgbClr val="747676"/>
              </a:solidFill>
              <a:latin typeface="Helvetica Neue"/>
            </a:endParaRPr>
          </a:p>
          <a:p>
            <a:pPr marL="457200" lvl="0" indent="-304800">
              <a:lnSpc>
                <a:spcPct val="115000"/>
              </a:lnSpc>
              <a:buClr>
                <a:srgbClr val="666666"/>
              </a:buClr>
              <a:buSzPct val="100000"/>
              <a:buFont typeface="Wingdings" panose="05000000000000000000" pitchFamily="2" charset="2"/>
              <a:buChar char="§"/>
            </a:pPr>
            <a:r>
              <a:rPr lang="nb-NO" dirty="0">
                <a:solidFill>
                  <a:srgbClr val="74767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Gi barna mulighet til å erfare, mestre og utvikle ferdigheter og stimulere smakssansene:</a:t>
            </a:r>
          </a:p>
          <a:p>
            <a:pPr marL="152400" lvl="1">
              <a:lnSpc>
                <a:spcPct val="115000"/>
              </a:lnSpc>
              <a:buClr>
                <a:srgbClr val="666666"/>
              </a:buClr>
              <a:buSzPts val="1200"/>
            </a:pPr>
            <a:r>
              <a:rPr lang="nb-NO" dirty="0">
                <a:solidFill>
                  <a:srgbClr val="74767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-  etablerer seg gode helsefremmende vaner</a:t>
            </a:r>
          </a:p>
          <a:p>
            <a:pPr marL="152400" lvl="1">
              <a:lnSpc>
                <a:spcPct val="115000"/>
              </a:lnSpc>
              <a:buClr>
                <a:srgbClr val="666666"/>
              </a:buClr>
              <a:buSzPts val="1200"/>
            </a:pPr>
            <a:r>
              <a:rPr lang="nb-NO" dirty="0">
                <a:solidFill>
                  <a:srgbClr val="74767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-  påvirker måltidsgleden</a:t>
            </a:r>
          </a:p>
          <a:p>
            <a:pPr marL="152400" lvl="0">
              <a:lnSpc>
                <a:spcPct val="115000"/>
              </a:lnSpc>
              <a:buClr>
                <a:srgbClr val="666666"/>
              </a:buClr>
              <a:buSzPts val="1200"/>
            </a:pPr>
            <a:endParaRPr lang="nb-NO" dirty="0">
              <a:solidFill>
                <a:srgbClr val="74767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04800">
              <a:lnSpc>
                <a:spcPct val="115000"/>
              </a:lnSpc>
              <a:buClr>
                <a:srgbClr val="666666"/>
              </a:buClr>
              <a:buSzPct val="100000"/>
              <a:buFont typeface="Wingdings" panose="05000000000000000000" pitchFamily="2" charset="2"/>
              <a:buChar char="§"/>
            </a:pPr>
            <a:r>
              <a:rPr lang="nb-NO" dirty="0">
                <a:solidFill>
                  <a:srgbClr val="74767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Barn er ivrige etter å lære og utforske, og nettopp dette skal de få lov til på kjøkkenet og i matlaging.</a:t>
            </a:r>
          </a:p>
          <a:p>
            <a:pPr marL="457200" lvl="0" indent="-304800">
              <a:lnSpc>
                <a:spcPct val="115000"/>
              </a:lnSpc>
              <a:buClr>
                <a:srgbClr val="666666"/>
              </a:buClr>
              <a:buSzPts val="1200"/>
              <a:buFont typeface="Helvetica Neue"/>
              <a:buChar char="●"/>
            </a:pPr>
            <a:endParaRPr lang="nb-NO" dirty="0">
              <a:solidFill>
                <a:srgbClr val="74767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04800">
              <a:lnSpc>
                <a:spcPct val="115000"/>
              </a:lnSpc>
              <a:buClr>
                <a:srgbClr val="666666"/>
              </a:buClr>
              <a:buSzPct val="100000"/>
              <a:buFont typeface="Wingdings" panose="05000000000000000000" pitchFamily="2" charset="2"/>
              <a:buChar char="§"/>
            </a:pPr>
            <a:r>
              <a:rPr lang="nb-NO" dirty="0">
                <a:solidFill>
                  <a:srgbClr val="74767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Uten deltakelse i matlaging mister barna en god mulighet til å tilegne seg kunnskap om:	</a:t>
            </a:r>
          </a:p>
          <a:p>
            <a:pPr marL="152400" lvl="0">
              <a:lnSpc>
                <a:spcPct val="115000"/>
              </a:lnSpc>
              <a:buClr>
                <a:srgbClr val="666666"/>
              </a:buClr>
              <a:buSzPts val="1200"/>
            </a:pPr>
            <a:r>
              <a:rPr lang="nb-NO" dirty="0">
                <a:solidFill>
                  <a:srgbClr val="74767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-  matens opprinnelse</a:t>
            </a:r>
          </a:p>
          <a:p>
            <a:pPr marL="152400" lvl="0">
              <a:lnSpc>
                <a:spcPct val="115000"/>
              </a:lnSpc>
              <a:buClr>
                <a:srgbClr val="666666"/>
              </a:buClr>
              <a:buSzPts val="1200"/>
            </a:pPr>
            <a:r>
              <a:rPr lang="nb-NO" dirty="0">
                <a:solidFill>
                  <a:srgbClr val="74767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-  veien fra mat til måltid</a:t>
            </a:r>
          </a:p>
          <a:p>
            <a:pPr marL="152400" lvl="0">
              <a:lnSpc>
                <a:spcPct val="115000"/>
              </a:lnSpc>
              <a:buClr>
                <a:srgbClr val="666666"/>
              </a:buClr>
              <a:buSzPts val="1200"/>
            </a:pPr>
            <a:r>
              <a:rPr lang="nb-NO" dirty="0">
                <a:solidFill>
                  <a:srgbClr val="74767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-  hvordan utnytte råvarer</a:t>
            </a:r>
          </a:p>
          <a:p>
            <a:pPr marL="152400" lvl="0">
              <a:lnSpc>
                <a:spcPct val="115000"/>
              </a:lnSpc>
              <a:buClr>
                <a:srgbClr val="666666"/>
              </a:buClr>
              <a:buSzPts val="1200"/>
            </a:pPr>
            <a:r>
              <a:rPr lang="nb-NO" dirty="0">
                <a:solidFill>
                  <a:srgbClr val="74767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-  håndtering av kjøkkenredskaper</a:t>
            </a:r>
          </a:p>
          <a:p>
            <a:pPr marL="457200" lvl="0" indent="-304800">
              <a:lnSpc>
                <a:spcPct val="115000"/>
              </a:lnSpc>
              <a:buClr>
                <a:srgbClr val="666666"/>
              </a:buClr>
              <a:buSzPts val="1200"/>
              <a:buFont typeface="Helvetica Neue"/>
              <a:buChar char="●"/>
            </a:pPr>
            <a:endParaRPr lang="nb-NO" sz="900" dirty="0">
              <a:solidFill>
                <a:srgbClr val="5C5C5C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04800">
              <a:lnSpc>
                <a:spcPct val="115000"/>
              </a:lnSpc>
              <a:buClr>
                <a:srgbClr val="666666"/>
              </a:buClr>
              <a:buSzPts val="1200"/>
              <a:buFont typeface="Helvetica Neue"/>
              <a:buChar char="●"/>
            </a:pPr>
            <a:endParaRPr lang="nb-NO" sz="900" dirty="0">
              <a:solidFill>
                <a:srgbClr val="5C5C5C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231" name="Google Shape;231;p32"/>
          <p:cNvCxnSpPr/>
          <p:nvPr/>
        </p:nvCxnSpPr>
        <p:spPr>
          <a:xfrm rot="10800000" flipH="1">
            <a:off x="459550" y="963425"/>
            <a:ext cx="8254500" cy="26400"/>
          </a:xfrm>
          <a:prstGeom prst="straightConnector1">
            <a:avLst/>
          </a:prstGeom>
          <a:noFill/>
          <a:ln w="28575" cap="rnd" cmpd="sng">
            <a:solidFill>
              <a:srgbClr val="747676"/>
            </a:solidFill>
            <a:prstDash val="dashDot"/>
            <a:round/>
            <a:headEnd type="none" w="sm" len="sm"/>
            <a:tailEnd type="none" w="sm" len="sm"/>
          </a:ln>
        </p:spPr>
      </p:cxnSp>
      <p:sp>
        <p:nvSpPr>
          <p:cNvPr id="233" name="Google Shape;233;p32"/>
          <p:cNvSpPr txBox="1"/>
          <p:nvPr/>
        </p:nvSpPr>
        <p:spPr>
          <a:xfrm>
            <a:off x="375875" y="185600"/>
            <a:ext cx="8254500" cy="7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b-NO" sz="3600" dirty="0">
                <a:solidFill>
                  <a:srgbClr val="9BB784"/>
                </a:solidFill>
                <a:latin typeface="Economica"/>
                <a:sym typeface="Economica"/>
              </a:rPr>
              <a:t>Hvorfor bør barna være med på kjøkkenet</a:t>
            </a:r>
            <a:endParaRPr sz="3600" dirty="0">
              <a:solidFill>
                <a:srgbClr val="9BB784"/>
              </a:solidFill>
            </a:endParaRP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9301E9A3-A1E0-4B72-898F-A6CBE6C1F2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686891">
            <a:off x="7705466" y="1574615"/>
            <a:ext cx="1265199" cy="1143544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4F57E65C-124B-48F0-9013-8D3C0FA6EE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71068">
            <a:off x="7855151" y="3021603"/>
            <a:ext cx="965827" cy="872958"/>
          </a:xfrm>
          <a:prstGeom prst="rect">
            <a:avLst/>
          </a:prstGeom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50D681BC-1D89-4CCA-A324-DE0C30EE95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879969">
            <a:off x="7449324" y="4126448"/>
            <a:ext cx="791328" cy="71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625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1" name="Google Shape;81;p18"/>
          <p:cNvCxnSpPr>
            <a:cxnSpLocks/>
          </p:cNvCxnSpPr>
          <p:nvPr/>
        </p:nvCxnSpPr>
        <p:spPr>
          <a:xfrm>
            <a:off x="344437" y="1319671"/>
            <a:ext cx="4456200" cy="0"/>
          </a:xfrm>
          <a:prstGeom prst="straightConnector1">
            <a:avLst/>
          </a:prstGeom>
          <a:noFill/>
          <a:ln w="50800" cap="rnd" cmpd="sng">
            <a:solidFill>
              <a:srgbClr val="747676"/>
            </a:solidFill>
            <a:prstDash val="dashDot"/>
            <a:round/>
            <a:headEnd type="none" w="sm" len="sm"/>
            <a:tailEnd type="none" w="sm" len="sm"/>
          </a:ln>
        </p:spPr>
      </p:cxnSp>
      <p:sp>
        <p:nvSpPr>
          <p:cNvPr id="85" name="Google Shape;85;p18"/>
          <p:cNvSpPr txBox="1"/>
          <p:nvPr/>
        </p:nvSpPr>
        <p:spPr>
          <a:xfrm>
            <a:off x="444750" y="358075"/>
            <a:ext cx="8254500" cy="7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b-NO" sz="4800" dirty="0">
                <a:solidFill>
                  <a:srgbClr val="F26B3C"/>
                </a:solidFill>
                <a:latin typeface="Economica"/>
                <a:ea typeface="Economica"/>
                <a:cs typeface="Economica"/>
                <a:sym typeface="Economica"/>
              </a:rPr>
              <a:t>Refleksjonsspørsmål</a:t>
            </a:r>
            <a:endParaRPr sz="4800" dirty="0">
              <a:solidFill>
                <a:srgbClr val="F26B3C"/>
              </a:solidFill>
            </a:endParaRPr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B6B9A2CC-39BB-4C22-B090-27C34546C1C1}"/>
              </a:ext>
            </a:extLst>
          </p:cNvPr>
          <p:cNvSpPr txBox="1"/>
          <p:nvPr/>
        </p:nvSpPr>
        <p:spPr>
          <a:xfrm>
            <a:off x="444750" y="1477180"/>
            <a:ext cx="6832613" cy="2431435"/>
          </a:xfrm>
          <a:prstGeom prst="rect">
            <a:avLst/>
          </a:prstGeom>
          <a:solidFill>
            <a:srgbClr val="F26B3C"/>
          </a:solidFill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747676"/>
              </a:buClr>
              <a:buSzPct val="100000"/>
              <a:buFont typeface="Wingdings" panose="05000000000000000000" pitchFamily="2" charset="2"/>
              <a:buChar char="§"/>
            </a:pPr>
            <a:r>
              <a:rPr lang="nb-NO" dirty="0">
                <a:solidFill>
                  <a:srgbClr val="747676"/>
                </a:solidFill>
                <a:latin typeface="Helvetica Neue"/>
              </a:rPr>
              <a:t>Hva tanker har dere om barns deltakelse i matlaging?</a:t>
            </a:r>
          </a:p>
          <a:p>
            <a:pPr>
              <a:buClr>
                <a:srgbClr val="747676"/>
              </a:buClr>
              <a:buSzPct val="100000"/>
            </a:pPr>
            <a:endParaRPr lang="nb-NO" dirty="0">
              <a:solidFill>
                <a:srgbClr val="747676"/>
              </a:solidFill>
              <a:latin typeface="Helvetica Neue"/>
            </a:endParaRPr>
          </a:p>
          <a:p>
            <a:pPr marL="285750" indent="-285750">
              <a:buClr>
                <a:srgbClr val="747676"/>
              </a:buClr>
              <a:buSzPct val="100000"/>
              <a:buFont typeface="Wingdings" panose="05000000000000000000" pitchFamily="2" charset="2"/>
              <a:buChar char="§"/>
            </a:pPr>
            <a:r>
              <a:rPr lang="nb-NO" dirty="0">
                <a:solidFill>
                  <a:srgbClr val="747676"/>
                </a:solidFill>
                <a:latin typeface="Helvetica Neue"/>
              </a:rPr>
              <a:t>Hva skal til for at dere blir trygge på å ha med barna på kjøkkenet? </a:t>
            </a:r>
          </a:p>
          <a:p>
            <a:pPr marL="285750" indent="-285750">
              <a:buClr>
                <a:srgbClr val="747676"/>
              </a:buClr>
              <a:buSzPct val="100000"/>
              <a:buFont typeface="Wingdings" panose="05000000000000000000" pitchFamily="2" charset="2"/>
              <a:buChar char="§"/>
            </a:pPr>
            <a:endParaRPr lang="nb-NO" dirty="0">
              <a:solidFill>
                <a:srgbClr val="747676"/>
              </a:solidFill>
              <a:latin typeface="Helvetica Neue"/>
            </a:endParaRPr>
          </a:p>
          <a:p>
            <a:pPr marL="285750" indent="-285750">
              <a:buClr>
                <a:srgbClr val="747676"/>
              </a:buClr>
              <a:buSzPct val="100000"/>
              <a:buFont typeface="Wingdings" panose="05000000000000000000" pitchFamily="2" charset="2"/>
              <a:buChar char="§"/>
            </a:pPr>
            <a:r>
              <a:rPr lang="nb-NO" dirty="0">
                <a:solidFill>
                  <a:srgbClr val="747676"/>
                </a:solidFill>
                <a:latin typeface="Helvetica Neue"/>
              </a:rPr>
              <a:t>På hvilken måte skal vi jobbe for å få barna med inn i matlagingen?</a:t>
            </a:r>
          </a:p>
          <a:p>
            <a:pPr marL="285750" indent="-285750">
              <a:buClr>
                <a:srgbClr val="747676"/>
              </a:buClr>
              <a:buSzPct val="100000"/>
              <a:buFont typeface="Wingdings" panose="05000000000000000000" pitchFamily="2" charset="2"/>
              <a:buChar char="§"/>
            </a:pPr>
            <a:endParaRPr lang="nb-NO" dirty="0">
              <a:solidFill>
                <a:srgbClr val="747676"/>
              </a:solidFill>
              <a:latin typeface="Helvetica Neue"/>
            </a:endParaRPr>
          </a:p>
          <a:p>
            <a:pPr marL="285750" indent="-285750">
              <a:buClr>
                <a:srgbClr val="747676"/>
              </a:buClr>
              <a:buSzPct val="100000"/>
              <a:buFont typeface="Wingdings" panose="05000000000000000000" pitchFamily="2" charset="2"/>
              <a:buChar char="§"/>
            </a:pPr>
            <a:r>
              <a:rPr lang="nb-NO" dirty="0">
                <a:solidFill>
                  <a:srgbClr val="747676"/>
                </a:solidFill>
                <a:latin typeface="Helvetica Neue"/>
              </a:rPr>
              <a:t>Hvordan forankrer vi mat og måltid ned i årsplanen vår?</a:t>
            </a:r>
          </a:p>
          <a:p>
            <a:pPr marL="285750" indent="-285750">
              <a:buClr>
                <a:srgbClr val="747676"/>
              </a:buClr>
              <a:buSzPct val="100000"/>
              <a:buFont typeface="Wingdings" panose="05000000000000000000" pitchFamily="2" charset="2"/>
              <a:buChar char="§"/>
            </a:pPr>
            <a:endParaRPr lang="nb-NO" dirty="0">
              <a:solidFill>
                <a:srgbClr val="747676"/>
              </a:solidFill>
              <a:latin typeface="Helvetica Neue"/>
            </a:endParaRPr>
          </a:p>
          <a:p>
            <a:pPr marL="285750" indent="-285750">
              <a:buClr>
                <a:srgbClr val="747676"/>
              </a:buClr>
              <a:buSzPct val="100000"/>
              <a:buFont typeface="Wingdings" panose="05000000000000000000" pitchFamily="2" charset="2"/>
              <a:buChar char="§"/>
            </a:pPr>
            <a:r>
              <a:rPr lang="nb-NO" dirty="0">
                <a:solidFill>
                  <a:srgbClr val="747676"/>
                </a:solidFill>
                <a:latin typeface="Helvetica Neue"/>
              </a:rPr>
              <a:t>Hvordan tilrettelegger vi for barnas medvirkning og deltakelse i </a:t>
            </a:r>
            <a:br>
              <a:rPr lang="nb-NO" dirty="0">
                <a:solidFill>
                  <a:srgbClr val="747676"/>
                </a:solidFill>
                <a:latin typeface="Helvetica Neue"/>
              </a:rPr>
            </a:br>
            <a:r>
              <a:rPr lang="nb-NO" dirty="0">
                <a:solidFill>
                  <a:srgbClr val="747676"/>
                </a:solidFill>
                <a:latin typeface="Helvetica Neue"/>
              </a:rPr>
              <a:t>matlagingen, uansett deres alder og forutsetning? </a:t>
            </a:r>
          </a:p>
          <a:p>
            <a:pPr marL="285750" indent="-285750">
              <a:buClr>
                <a:srgbClr val="747676"/>
              </a:buClr>
              <a:buFont typeface="Wingdings" panose="05000000000000000000" pitchFamily="2" charset="2"/>
              <a:buChar char="§"/>
            </a:pPr>
            <a:endParaRPr lang="nb-NO" sz="1200" b="1" dirty="0">
              <a:solidFill>
                <a:srgbClr val="747676"/>
              </a:solidFill>
              <a:latin typeface="Helvetica Neue"/>
            </a:endParaRP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9E76EBB9-2D1E-4E17-B53E-F36A68C5C4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1456" y="2130836"/>
            <a:ext cx="2841827" cy="285621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2"/>
          <p:cNvSpPr txBox="1"/>
          <p:nvPr/>
        </p:nvSpPr>
        <p:spPr>
          <a:xfrm>
            <a:off x="582559" y="1051850"/>
            <a:ext cx="5841429" cy="41768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noAutofit/>
          </a:bodyPr>
          <a:lstStyle/>
          <a:p>
            <a:endParaRPr lang="nb-NO" sz="1000" dirty="0"/>
          </a:p>
          <a:p>
            <a:pPr marL="285750" indent="-285750">
              <a:buClr>
                <a:srgbClr val="747676"/>
              </a:buClr>
              <a:buFont typeface="Wingdings" panose="05000000000000000000" pitchFamily="2" charset="2"/>
              <a:buChar char="§"/>
            </a:pPr>
            <a:r>
              <a:rPr lang="nb-NO" dirty="0">
                <a:solidFill>
                  <a:srgbClr val="747676"/>
                </a:solidFill>
                <a:latin typeface="Helvetica Neue"/>
              </a:rPr>
              <a:t>Hvordan dere er som voksne spiller inn på om barna er trygge og engasjerte på kjøkkenet og i matlagingen.</a:t>
            </a:r>
          </a:p>
          <a:p>
            <a:pPr>
              <a:buClr>
                <a:srgbClr val="747676"/>
              </a:buClr>
            </a:pPr>
            <a:endParaRPr lang="nb-NO" dirty="0">
              <a:solidFill>
                <a:srgbClr val="747676"/>
              </a:solidFill>
              <a:latin typeface="Helvetica Neue"/>
            </a:endParaRPr>
          </a:p>
          <a:p>
            <a:pPr marL="285750" indent="-285750">
              <a:buClr>
                <a:srgbClr val="747676"/>
              </a:buClr>
              <a:buFont typeface="Wingdings" panose="05000000000000000000" pitchFamily="2" charset="2"/>
              <a:buChar char="§"/>
            </a:pPr>
            <a:r>
              <a:rPr lang="nb-NO" dirty="0">
                <a:solidFill>
                  <a:srgbClr val="747676"/>
                </a:solidFill>
                <a:latin typeface="Helvetica Neue"/>
              </a:rPr>
              <a:t>Viktig at dere er:</a:t>
            </a:r>
          </a:p>
          <a:p>
            <a:pPr>
              <a:buClr>
                <a:srgbClr val="747676"/>
              </a:buClr>
            </a:pPr>
            <a:r>
              <a:rPr lang="nb-NO" dirty="0">
                <a:solidFill>
                  <a:srgbClr val="747676"/>
                </a:solidFill>
                <a:latin typeface="Helvetica Neue"/>
              </a:rPr>
              <a:t>	-  tilstede</a:t>
            </a:r>
          </a:p>
          <a:p>
            <a:pPr>
              <a:buClr>
                <a:srgbClr val="747676"/>
              </a:buClr>
            </a:pPr>
            <a:r>
              <a:rPr lang="nb-NO" dirty="0">
                <a:solidFill>
                  <a:srgbClr val="747676"/>
                </a:solidFill>
                <a:latin typeface="Helvetica Neue"/>
              </a:rPr>
              <a:t>	-  støttende</a:t>
            </a:r>
          </a:p>
          <a:p>
            <a:pPr>
              <a:buClr>
                <a:srgbClr val="747676"/>
              </a:buClr>
            </a:pPr>
            <a:r>
              <a:rPr lang="nb-NO" dirty="0">
                <a:solidFill>
                  <a:srgbClr val="747676"/>
                </a:solidFill>
                <a:latin typeface="Helvetica Neue"/>
              </a:rPr>
              <a:t>	-  omsorgsfull</a:t>
            </a:r>
          </a:p>
          <a:p>
            <a:pPr>
              <a:buClr>
                <a:srgbClr val="747676"/>
              </a:buClr>
            </a:pPr>
            <a:r>
              <a:rPr lang="nb-NO" dirty="0">
                <a:solidFill>
                  <a:srgbClr val="747676"/>
                </a:solidFill>
                <a:latin typeface="Helvetica Neue"/>
              </a:rPr>
              <a:t>	-  motiverende</a:t>
            </a:r>
          </a:p>
          <a:p>
            <a:pPr>
              <a:buClr>
                <a:srgbClr val="747676"/>
              </a:buClr>
            </a:pPr>
            <a:endParaRPr lang="nb-NO" dirty="0">
              <a:solidFill>
                <a:srgbClr val="747676"/>
              </a:solidFill>
              <a:latin typeface="Helvetica Neue"/>
            </a:endParaRPr>
          </a:p>
          <a:p>
            <a:pPr marL="285750" indent="-285750">
              <a:buClr>
                <a:srgbClr val="747676"/>
              </a:buClr>
              <a:buFont typeface="Wingdings" panose="05000000000000000000" pitchFamily="2" charset="2"/>
              <a:buChar char="§"/>
            </a:pPr>
            <a:r>
              <a:rPr lang="nb-NO" dirty="0">
                <a:solidFill>
                  <a:srgbClr val="747676"/>
                </a:solidFill>
                <a:latin typeface="Helvetica Neue"/>
              </a:rPr>
              <a:t>Bruk aktivitetene fra temaet Matlaging som kan bidra </a:t>
            </a:r>
            <a:br>
              <a:rPr lang="nb-NO" dirty="0">
                <a:solidFill>
                  <a:srgbClr val="747676"/>
                </a:solidFill>
                <a:latin typeface="Helvetica Neue"/>
              </a:rPr>
            </a:br>
            <a:r>
              <a:rPr lang="nb-NO" dirty="0">
                <a:solidFill>
                  <a:srgbClr val="747676"/>
                </a:solidFill>
                <a:latin typeface="Helvetica Neue"/>
              </a:rPr>
              <a:t>til at barna får motivasjon og mestringsfølelse.</a:t>
            </a:r>
          </a:p>
          <a:p>
            <a:pPr>
              <a:buClr>
                <a:srgbClr val="747676"/>
              </a:buClr>
            </a:pPr>
            <a:endParaRPr lang="nb-NO" dirty="0">
              <a:solidFill>
                <a:srgbClr val="747676"/>
              </a:solidFill>
              <a:latin typeface="Helvetica Neue"/>
            </a:endParaRPr>
          </a:p>
          <a:p>
            <a:pPr marL="285750" indent="-285750">
              <a:buClr>
                <a:srgbClr val="747676"/>
              </a:buClr>
              <a:buFont typeface="Wingdings" panose="05000000000000000000" pitchFamily="2" charset="2"/>
              <a:buChar char="§"/>
            </a:pPr>
            <a:r>
              <a:rPr lang="nb-NO" dirty="0">
                <a:solidFill>
                  <a:srgbClr val="747676"/>
                </a:solidFill>
                <a:latin typeface="Helvetica Neue"/>
              </a:rPr>
              <a:t>Barna trenger dette for å kunne undre og utforske:</a:t>
            </a:r>
          </a:p>
          <a:p>
            <a:pPr lvl="1">
              <a:buClr>
                <a:srgbClr val="747676"/>
              </a:buClr>
            </a:pPr>
            <a:r>
              <a:rPr lang="nb-NO" dirty="0">
                <a:solidFill>
                  <a:srgbClr val="747676"/>
                </a:solidFill>
                <a:latin typeface="Helvetica Neue"/>
              </a:rPr>
              <a:t>	-  råvarer</a:t>
            </a:r>
          </a:p>
          <a:p>
            <a:pPr lvl="1">
              <a:buClr>
                <a:srgbClr val="747676"/>
              </a:buClr>
            </a:pPr>
            <a:r>
              <a:rPr lang="nb-NO" dirty="0">
                <a:solidFill>
                  <a:srgbClr val="747676"/>
                </a:solidFill>
                <a:latin typeface="Helvetica Neue"/>
              </a:rPr>
              <a:t>	-  smak</a:t>
            </a:r>
          </a:p>
          <a:p>
            <a:pPr lvl="1">
              <a:buClr>
                <a:srgbClr val="747676"/>
              </a:buClr>
            </a:pPr>
            <a:r>
              <a:rPr lang="nb-NO" dirty="0">
                <a:solidFill>
                  <a:srgbClr val="747676"/>
                </a:solidFill>
                <a:latin typeface="Helvetica Neue"/>
              </a:rPr>
              <a:t>	-  matlaging </a:t>
            </a:r>
          </a:p>
          <a:p>
            <a:pPr lvl="1">
              <a:buClr>
                <a:srgbClr val="747676"/>
              </a:buClr>
            </a:pPr>
            <a:endParaRPr lang="nb-NO" sz="1000" dirty="0"/>
          </a:p>
          <a:p>
            <a:endParaRPr lang="nb-NO" sz="1000" dirty="0"/>
          </a:p>
          <a:p>
            <a:endParaRPr lang="nb-NO" dirty="0"/>
          </a:p>
        </p:txBody>
      </p:sp>
      <p:cxnSp>
        <p:nvCxnSpPr>
          <p:cNvPr id="231" name="Google Shape;231;p32"/>
          <p:cNvCxnSpPr/>
          <p:nvPr/>
        </p:nvCxnSpPr>
        <p:spPr>
          <a:xfrm rot="10800000" flipH="1">
            <a:off x="459550" y="963425"/>
            <a:ext cx="8254500" cy="26400"/>
          </a:xfrm>
          <a:prstGeom prst="straightConnector1">
            <a:avLst/>
          </a:prstGeom>
          <a:noFill/>
          <a:ln w="28575" cap="rnd" cmpd="sng">
            <a:solidFill>
              <a:srgbClr val="747676"/>
            </a:solidFill>
            <a:prstDash val="dashDot"/>
            <a:round/>
            <a:headEnd type="none" w="sm" len="sm"/>
            <a:tailEnd type="none" w="sm" len="sm"/>
          </a:ln>
        </p:spPr>
      </p:cxnSp>
      <p:sp>
        <p:nvSpPr>
          <p:cNvPr id="233" name="Google Shape;233;p32"/>
          <p:cNvSpPr txBox="1"/>
          <p:nvPr/>
        </p:nvSpPr>
        <p:spPr>
          <a:xfrm>
            <a:off x="375875" y="185600"/>
            <a:ext cx="8254500" cy="7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b-NO" sz="4400" dirty="0">
                <a:solidFill>
                  <a:srgbClr val="9BB784"/>
                </a:solidFill>
                <a:latin typeface="Economica" panose="02000506040000020004" pitchFamily="2" charset="0"/>
              </a:rPr>
              <a:t>Barnehagens og personalets ansvar</a:t>
            </a:r>
            <a:endParaRPr sz="4400" dirty="0">
              <a:solidFill>
                <a:srgbClr val="9BB784"/>
              </a:solidFill>
              <a:latin typeface="Economica" panose="02000506040000020004" pitchFamily="2" charset="0"/>
            </a:endParaRP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A98376E8-E982-48B0-B156-5CDA7293CB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3029" y="1307457"/>
            <a:ext cx="1325297" cy="1264293"/>
          </a:xfrm>
          <a:prstGeom prst="rect">
            <a:avLst/>
          </a:prstGeom>
        </p:spPr>
      </p:pic>
      <p:sp>
        <p:nvSpPr>
          <p:cNvPr id="7" name="TekstSylinder 6">
            <a:extLst>
              <a:ext uri="{FF2B5EF4-FFF2-40B4-BE49-F238E27FC236}">
                <a16:creationId xmlns:a16="http://schemas.microsoft.com/office/drawing/2014/main" id="{05021A63-ACA5-4AD2-B0A2-FAA38B87BEE6}"/>
              </a:ext>
            </a:extLst>
          </p:cNvPr>
          <p:cNvSpPr txBox="1"/>
          <p:nvPr/>
        </p:nvSpPr>
        <p:spPr>
          <a:xfrm>
            <a:off x="5776486" y="4232089"/>
            <a:ext cx="270745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200" i="1" dirty="0">
                <a:solidFill>
                  <a:srgbClr val="9BB784"/>
                </a:solidFill>
                <a:latin typeface="Helvetica Neue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"Måltider og matlaging i barnehagen skal gi barna et grunnlag for å utvikle matglede og sunne helsevaner."</a:t>
            </a:r>
            <a:endParaRPr lang="nb-NO" sz="1200" i="1" dirty="0">
              <a:solidFill>
                <a:srgbClr val="9BB784"/>
              </a:solidFill>
              <a:latin typeface="Helvetica Neue"/>
            </a:endParaRPr>
          </a:p>
          <a:p>
            <a:endParaRPr lang="nb-NO" dirty="0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FFDE8D9B-27EB-4A58-8CF1-0949381FCA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3380" y="2558644"/>
            <a:ext cx="1001177" cy="955093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174DD86E-3A73-430B-BA18-33472BB5DE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208" y="3242078"/>
            <a:ext cx="729732" cy="696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0062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9215AB3-5C21-4EA2-81F6-3F33FC420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0612" y="0"/>
            <a:ext cx="4487694" cy="5162953"/>
          </a:xfrm>
        </p:spPr>
        <p:txBody>
          <a:bodyPr/>
          <a:lstStyle/>
          <a:p>
            <a:br>
              <a:rPr lang="nb-NO" sz="2400" dirty="0">
                <a:solidFill>
                  <a:srgbClr val="9BB784"/>
                </a:solidFill>
                <a:latin typeface="Helvetica Neue"/>
              </a:rPr>
            </a:br>
            <a:br>
              <a:rPr lang="nb-NO" sz="2400" dirty="0">
                <a:solidFill>
                  <a:srgbClr val="9BB784"/>
                </a:solidFill>
                <a:latin typeface="Helvetica Neue"/>
              </a:rPr>
            </a:br>
            <a:r>
              <a:rPr lang="nb-NO" sz="2400" dirty="0">
                <a:solidFill>
                  <a:srgbClr val="9BB784"/>
                </a:solidFill>
                <a:latin typeface="Economica" panose="02000506040000020004" pitchFamily="2" charset="0"/>
              </a:rPr>
              <a:t>I barnehagen skal barna oppleve et stimulerende miljø</a:t>
            </a:r>
            <a:br>
              <a:rPr lang="nb-NO" sz="1600" dirty="0">
                <a:solidFill>
                  <a:srgbClr val="9BB784"/>
                </a:solidFill>
                <a:latin typeface="Helvetica Neue"/>
              </a:rPr>
            </a:br>
            <a:br>
              <a:rPr lang="nb-NO" sz="1600" dirty="0">
                <a:solidFill>
                  <a:srgbClr val="9BB784"/>
                </a:solidFill>
                <a:latin typeface="Helvetica Neue"/>
              </a:rPr>
            </a:br>
            <a:br>
              <a:rPr lang="nb-NO" sz="1600" dirty="0">
                <a:solidFill>
                  <a:srgbClr val="9BB784"/>
                </a:solidFill>
                <a:latin typeface="Helvetica Neue"/>
              </a:rPr>
            </a:br>
            <a:r>
              <a:rPr lang="nb-NO" sz="1400" i="1" dirty="0">
                <a:solidFill>
                  <a:srgbClr val="9BB784"/>
                </a:solidFill>
                <a:latin typeface="Helvetica Neue"/>
              </a:rPr>
              <a:t>«Personalet skal sørge for at alle barn kan få </a:t>
            </a:r>
            <a:br>
              <a:rPr lang="nb-NO" sz="1400" i="1" dirty="0">
                <a:solidFill>
                  <a:srgbClr val="9BB784"/>
                </a:solidFill>
                <a:latin typeface="Helvetica Neue"/>
              </a:rPr>
            </a:br>
            <a:r>
              <a:rPr lang="nb-NO" sz="1400" i="1" dirty="0">
                <a:solidFill>
                  <a:srgbClr val="9BB784"/>
                </a:solidFill>
                <a:latin typeface="Helvetica Neue"/>
              </a:rPr>
              <a:t>rike og varierte opplevelser og erfaringer, </a:t>
            </a:r>
            <a:br>
              <a:rPr lang="nb-NO" sz="1400" i="1" dirty="0">
                <a:solidFill>
                  <a:srgbClr val="9BB784"/>
                </a:solidFill>
                <a:latin typeface="Helvetica Neue"/>
              </a:rPr>
            </a:br>
            <a:r>
              <a:rPr lang="nb-NO" sz="1400" i="1" dirty="0">
                <a:solidFill>
                  <a:srgbClr val="9BB784"/>
                </a:solidFill>
                <a:latin typeface="Helvetica Neue"/>
              </a:rPr>
              <a:t>utfordringer og mestringsopplevelser.»</a:t>
            </a:r>
            <a:br>
              <a:rPr lang="nb-NO" dirty="0"/>
            </a:br>
            <a:br>
              <a:rPr lang="nb-NO" sz="1100" dirty="0">
                <a:solidFill>
                  <a:srgbClr val="9BB784"/>
                </a:solidFill>
                <a:latin typeface="Helvetica Neue"/>
              </a:rPr>
            </a:br>
            <a:r>
              <a:rPr lang="nb-NO" sz="3200" spc="100" dirty="0">
                <a:solidFill>
                  <a:srgbClr val="9BB784"/>
                </a:solidFill>
                <a:latin typeface="Economica"/>
              </a:rPr>
              <a:t>_</a:t>
            </a:r>
            <a:br>
              <a:rPr lang="nb-NO" sz="1800" spc="100" dirty="0">
                <a:solidFill>
                  <a:srgbClr val="9BB784"/>
                </a:solidFill>
                <a:latin typeface="Economica"/>
              </a:rPr>
            </a:br>
            <a:br>
              <a:rPr lang="nb-NO" sz="3200" spc="100" dirty="0">
                <a:solidFill>
                  <a:srgbClr val="9BB784"/>
                </a:solidFill>
                <a:latin typeface="Economica"/>
              </a:rPr>
            </a:br>
            <a:r>
              <a:rPr lang="nb-NO" sz="1400" dirty="0">
                <a:solidFill>
                  <a:srgbClr val="747676"/>
                </a:solidFill>
                <a:latin typeface="Helvetica Neue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Barnehagen skal fremme læring – </a:t>
            </a:r>
            <a:br>
              <a:rPr lang="nb-NO" sz="1400" dirty="0">
                <a:solidFill>
                  <a:srgbClr val="747676"/>
                </a:solidFill>
                <a:latin typeface="Helvetica Neue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nb-NO" sz="1400" dirty="0">
                <a:solidFill>
                  <a:srgbClr val="747676"/>
                </a:solidFill>
                <a:latin typeface="Helvetica Neue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Rammeplan for barnehagen</a:t>
            </a:r>
            <a:br>
              <a:rPr lang="nb-NO" sz="1800" spc="100" dirty="0">
                <a:solidFill>
                  <a:srgbClr val="9BB784"/>
                </a:solidFill>
                <a:latin typeface="Economica"/>
              </a:rPr>
            </a:br>
            <a:br>
              <a:rPr lang="nb-NO" sz="1100" spc="100" dirty="0">
                <a:solidFill>
                  <a:schemeClr val="tx1"/>
                </a:solidFill>
                <a:latin typeface="Helvetica Neue"/>
              </a:rPr>
            </a:br>
            <a:br>
              <a:rPr lang="nb-NO" sz="1200" spc="100" dirty="0">
                <a:solidFill>
                  <a:schemeClr val="tx1"/>
                </a:solidFill>
                <a:latin typeface="Helvetica Neue"/>
              </a:rPr>
            </a:br>
            <a:endParaRPr lang="nb-NO" sz="3200" spc="100" dirty="0">
              <a:solidFill>
                <a:schemeClr val="tx1"/>
              </a:solidFill>
              <a:latin typeface="Helvetica Neue"/>
            </a:endParaRP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9D441FFF-1D06-487C-9D12-D57BE654376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9010"/>
          <a:stretch/>
        </p:blipFill>
        <p:spPr>
          <a:xfrm>
            <a:off x="-2321475" y="0"/>
            <a:ext cx="7375329" cy="5143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2541785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2"/>
          <p:cNvSpPr txBox="1"/>
          <p:nvPr/>
        </p:nvSpPr>
        <p:spPr>
          <a:xfrm>
            <a:off x="459550" y="1100114"/>
            <a:ext cx="7749816" cy="3394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noAutofit/>
          </a:bodyPr>
          <a:lstStyle/>
          <a:p>
            <a:pPr marL="457200" indent="-304800">
              <a:lnSpc>
                <a:spcPct val="115000"/>
              </a:lnSpc>
              <a:buClr>
                <a:srgbClr val="666666"/>
              </a:buClr>
              <a:buSzPct val="100000"/>
              <a:buFont typeface="Wingdings" panose="05000000000000000000" pitchFamily="2" charset="2"/>
              <a:buChar char="§"/>
            </a:pPr>
            <a:r>
              <a:rPr lang="nb-NO" dirty="0">
                <a:solidFill>
                  <a:srgbClr val="747676"/>
                </a:solidFill>
                <a:latin typeface="Helvetica Neue"/>
              </a:rPr>
              <a:t>Lær barna de reglene som gjelder på kjøkkenet – repetisjon kan være bra!</a:t>
            </a:r>
          </a:p>
          <a:p>
            <a:pPr marL="457200" indent="-304800">
              <a:lnSpc>
                <a:spcPct val="115000"/>
              </a:lnSpc>
              <a:buClr>
                <a:srgbClr val="666666"/>
              </a:buClr>
              <a:buSzPct val="100000"/>
              <a:buFont typeface="Wingdings" panose="05000000000000000000" pitchFamily="2" charset="2"/>
              <a:buChar char="§"/>
            </a:pPr>
            <a:r>
              <a:rPr lang="nb-NO" dirty="0">
                <a:solidFill>
                  <a:srgbClr val="747676"/>
                </a:solidFill>
                <a:latin typeface="Helvetica Neue"/>
              </a:rPr>
              <a:t>Husk hygienetiltak: forkle, hår i hestehale og vaske hendene</a:t>
            </a:r>
          </a:p>
          <a:p>
            <a:pPr marL="457200" indent="-304800">
              <a:lnSpc>
                <a:spcPct val="115000"/>
              </a:lnSpc>
              <a:buClr>
                <a:srgbClr val="666666"/>
              </a:buClr>
              <a:buSzPct val="100000"/>
              <a:buFont typeface="Wingdings" panose="05000000000000000000" pitchFamily="2" charset="2"/>
              <a:buChar char="§"/>
            </a:pPr>
            <a:r>
              <a:rPr lang="nb-NO" dirty="0">
                <a:solidFill>
                  <a:srgbClr val="747676"/>
                </a:solidFill>
                <a:latin typeface="Helvetica Neue"/>
              </a:rPr>
              <a:t>Tilrettelegge etter barnas forutsetninger og erfaringer i matlaging </a:t>
            </a:r>
          </a:p>
          <a:p>
            <a:pPr marL="457200" indent="-304800">
              <a:lnSpc>
                <a:spcPct val="115000"/>
              </a:lnSpc>
              <a:buClr>
                <a:srgbClr val="666666"/>
              </a:buClr>
              <a:buSzPct val="100000"/>
              <a:buFont typeface="Wingdings" panose="05000000000000000000" pitchFamily="2" charset="2"/>
              <a:buChar char="§"/>
            </a:pPr>
            <a:r>
              <a:rPr lang="nb-NO" dirty="0">
                <a:solidFill>
                  <a:srgbClr val="747676"/>
                </a:solidFill>
                <a:latin typeface="Helvetica Neue"/>
              </a:rPr>
              <a:t>Ikke gi barna sløve kniver, da er det lettere for at de skjærer seg</a:t>
            </a:r>
          </a:p>
          <a:p>
            <a:pPr marL="457200" indent="-304800">
              <a:lnSpc>
                <a:spcPct val="115000"/>
              </a:lnSpc>
              <a:buClr>
                <a:srgbClr val="666666"/>
              </a:buClr>
              <a:buSzPct val="100000"/>
              <a:buFont typeface="Wingdings" panose="05000000000000000000" pitchFamily="2" charset="2"/>
              <a:buChar char="§"/>
            </a:pPr>
            <a:r>
              <a:rPr lang="nb-NO" dirty="0">
                <a:solidFill>
                  <a:srgbClr val="747676"/>
                </a:solidFill>
                <a:latin typeface="Helvetica Neue"/>
              </a:rPr>
              <a:t>Snakk om og vis barna hvordan en kniv brukes: </a:t>
            </a:r>
          </a:p>
          <a:p>
            <a:pPr lvl="1"/>
            <a:r>
              <a:rPr lang="nb-NO" dirty="0">
                <a:solidFill>
                  <a:srgbClr val="747676"/>
                </a:solidFill>
                <a:latin typeface="Helvetica Neue"/>
              </a:rPr>
              <a:t>	-  Hold på knivskaftet, ikke på bladet</a:t>
            </a:r>
          </a:p>
          <a:p>
            <a:pPr lvl="1"/>
            <a:r>
              <a:rPr lang="nb-NO" dirty="0">
                <a:solidFill>
                  <a:srgbClr val="747676"/>
                </a:solidFill>
                <a:latin typeface="Helvetica Neue"/>
              </a:rPr>
              <a:t>	-  Den skarpe siden av bladet kuttes med</a:t>
            </a:r>
          </a:p>
          <a:p>
            <a:pPr lvl="1"/>
            <a:r>
              <a:rPr lang="nb-NO" dirty="0">
                <a:solidFill>
                  <a:srgbClr val="747676"/>
                </a:solidFill>
                <a:latin typeface="Helvetica Neue"/>
              </a:rPr>
              <a:t>	-  Demonstrer hvordan kniven skjæres med</a:t>
            </a:r>
          </a:p>
          <a:p>
            <a:pPr lvl="1"/>
            <a:r>
              <a:rPr lang="nb-NO" dirty="0">
                <a:solidFill>
                  <a:srgbClr val="747676"/>
                </a:solidFill>
                <a:latin typeface="Helvetica Neue"/>
              </a:rPr>
              <a:t>	-  Legg kniven på skjærefjølen når den ikke brukes</a:t>
            </a:r>
          </a:p>
          <a:p>
            <a:pPr lvl="0"/>
            <a:r>
              <a:rPr lang="nb-NO" dirty="0">
                <a:solidFill>
                  <a:srgbClr val="747676"/>
                </a:solidFill>
                <a:latin typeface="Helvetica Neue"/>
              </a:rPr>
              <a:t>	-  Blikket er alltid rett mot kniven og det som kuttes</a:t>
            </a:r>
          </a:p>
          <a:p>
            <a:r>
              <a:rPr lang="nb-NO" dirty="0">
                <a:solidFill>
                  <a:srgbClr val="747676"/>
                </a:solidFill>
                <a:latin typeface="Helvetica Neue"/>
              </a:rPr>
              <a:t>	-  Fingrene krummes for å unngå å kutte fingertuppene</a:t>
            </a:r>
          </a:p>
          <a:p>
            <a:endParaRPr lang="nb-NO" dirty="0">
              <a:solidFill>
                <a:srgbClr val="747676"/>
              </a:solidFill>
              <a:latin typeface="Helvetica Neue"/>
            </a:endParaRPr>
          </a:p>
          <a:p>
            <a:pPr marL="457200" indent="-304800">
              <a:lnSpc>
                <a:spcPct val="115000"/>
              </a:lnSpc>
              <a:buClr>
                <a:srgbClr val="666666"/>
              </a:buClr>
              <a:buSzPct val="100000"/>
              <a:buFont typeface="Wingdings" panose="05000000000000000000" pitchFamily="2" charset="2"/>
              <a:buChar char="§"/>
            </a:pPr>
            <a:r>
              <a:rPr lang="nb-NO" dirty="0">
                <a:solidFill>
                  <a:srgbClr val="747676"/>
                </a:solidFill>
                <a:latin typeface="Helvetica Neue"/>
              </a:rPr>
              <a:t>Ingen distraheringer og forstyrrelser rundt barna. Hver atskilt fra andre barn som ikke er med på matlagingen</a:t>
            </a:r>
          </a:p>
          <a:p>
            <a:pPr lvl="1"/>
            <a:endParaRPr lang="nb-NO" dirty="0"/>
          </a:p>
          <a:p>
            <a:pPr marL="457200" indent="-304800">
              <a:lnSpc>
                <a:spcPct val="115000"/>
              </a:lnSpc>
              <a:buClr>
                <a:srgbClr val="666666"/>
              </a:buClr>
              <a:buSzPts val="1200"/>
              <a:buFont typeface="Helvetica Neue"/>
              <a:buChar char="●"/>
            </a:pPr>
            <a:endParaRPr lang="nb-NO" sz="1600" dirty="0">
              <a:solidFill>
                <a:srgbClr val="747676"/>
              </a:solidFill>
              <a:latin typeface="Helvetica Neue"/>
            </a:endParaRPr>
          </a:p>
          <a:p>
            <a:pPr marL="152400">
              <a:lnSpc>
                <a:spcPct val="115000"/>
              </a:lnSpc>
              <a:buClr>
                <a:srgbClr val="666666"/>
              </a:buClr>
              <a:buSzPts val="1200"/>
            </a:pPr>
            <a:br>
              <a:rPr lang="nb-NO" sz="1600" dirty="0">
                <a:solidFill>
                  <a:srgbClr val="747676"/>
                </a:solidFill>
                <a:latin typeface="Helvetica Neue"/>
              </a:rPr>
            </a:br>
            <a:endParaRPr lang="nb-NO" sz="1600" dirty="0">
              <a:solidFill>
                <a:srgbClr val="747676"/>
              </a:solidFill>
              <a:latin typeface="Helvetica Neue"/>
            </a:endParaRPr>
          </a:p>
          <a:p>
            <a:pPr marL="152400" lvl="1">
              <a:lnSpc>
                <a:spcPct val="115000"/>
              </a:lnSpc>
              <a:buClr>
                <a:srgbClr val="666666"/>
              </a:buClr>
              <a:buSzPts val="1200"/>
            </a:pPr>
            <a:r>
              <a:rPr lang="nb-NO" sz="1600" dirty="0">
                <a:solidFill>
                  <a:srgbClr val="747676"/>
                </a:solidFill>
                <a:latin typeface="Helvetica Neue"/>
              </a:rPr>
              <a:t>	</a:t>
            </a:r>
            <a:endParaRPr sz="1500" dirty="0">
              <a:solidFill>
                <a:srgbClr val="5C5C5C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231" name="Google Shape;231;p32"/>
          <p:cNvCxnSpPr/>
          <p:nvPr/>
        </p:nvCxnSpPr>
        <p:spPr>
          <a:xfrm rot="10800000" flipH="1">
            <a:off x="459550" y="963425"/>
            <a:ext cx="8254500" cy="26400"/>
          </a:xfrm>
          <a:prstGeom prst="straightConnector1">
            <a:avLst/>
          </a:prstGeom>
          <a:noFill/>
          <a:ln w="28575" cap="rnd" cmpd="sng">
            <a:solidFill>
              <a:srgbClr val="747676"/>
            </a:solidFill>
            <a:prstDash val="dashDot"/>
            <a:round/>
            <a:headEnd type="none" w="sm" len="sm"/>
            <a:tailEnd type="none" w="sm" len="sm"/>
          </a:ln>
        </p:spPr>
      </p:cxnSp>
      <p:sp>
        <p:nvSpPr>
          <p:cNvPr id="233" name="Google Shape;233;p32"/>
          <p:cNvSpPr txBox="1"/>
          <p:nvPr/>
        </p:nvSpPr>
        <p:spPr>
          <a:xfrm>
            <a:off x="375875" y="247624"/>
            <a:ext cx="8254500" cy="7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b-NO" sz="5400" dirty="0">
                <a:solidFill>
                  <a:srgbClr val="9BB784"/>
                </a:solidFill>
                <a:latin typeface="Economica"/>
                <a:ea typeface="Economica"/>
                <a:cs typeface="Economica"/>
                <a:sym typeface="Economica"/>
              </a:rPr>
              <a:t>Tips #1</a:t>
            </a:r>
            <a:endParaRPr sz="5400" dirty="0">
              <a:solidFill>
                <a:srgbClr val="9BB784"/>
              </a:solidFill>
            </a:endParaRP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D39FBB2C-B8D9-48C0-9E49-76B14E605B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80565">
            <a:off x="7222783" y="1543168"/>
            <a:ext cx="1595927" cy="2246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2561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1" name="Google Shape;231;p32"/>
          <p:cNvCxnSpPr/>
          <p:nvPr/>
        </p:nvCxnSpPr>
        <p:spPr>
          <a:xfrm rot="10800000" flipH="1">
            <a:off x="459550" y="963425"/>
            <a:ext cx="8254500" cy="26400"/>
          </a:xfrm>
          <a:prstGeom prst="straightConnector1">
            <a:avLst/>
          </a:prstGeom>
          <a:noFill/>
          <a:ln w="28575" cap="rnd" cmpd="sng">
            <a:solidFill>
              <a:srgbClr val="747676"/>
            </a:solidFill>
            <a:prstDash val="dashDot"/>
            <a:round/>
            <a:headEnd type="none" w="sm" len="sm"/>
            <a:tailEnd type="none" w="sm" len="sm"/>
          </a:ln>
        </p:spPr>
      </p:cxnSp>
      <p:sp>
        <p:nvSpPr>
          <p:cNvPr id="233" name="Google Shape;233;p32"/>
          <p:cNvSpPr txBox="1"/>
          <p:nvPr/>
        </p:nvSpPr>
        <p:spPr>
          <a:xfrm>
            <a:off x="375875" y="247624"/>
            <a:ext cx="8254500" cy="7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b-NO" sz="5400" dirty="0">
                <a:solidFill>
                  <a:srgbClr val="9BB784"/>
                </a:solidFill>
                <a:latin typeface="Economica"/>
                <a:ea typeface="Economica"/>
                <a:cs typeface="Economica"/>
                <a:sym typeface="Economica"/>
              </a:rPr>
              <a:t>Tips #2</a:t>
            </a:r>
            <a:endParaRPr sz="5400" dirty="0">
              <a:solidFill>
                <a:srgbClr val="9BB784"/>
              </a:solidFill>
            </a:endParaRP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E4A8C549-8413-4054-BB27-54A9A69F1A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52681">
            <a:off x="7268046" y="2462583"/>
            <a:ext cx="1563939" cy="2201340"/>
          </a:xfrm>
          <a:prstGeom prst="rect">
            <a:avLst/>
          </a:prstGeom>
        </p:spPr>
      </p:pic>
      <p:sp>
        <p:nvSpPr>
          <p:cNvPr id="7" name="Google Shape;230;p32">
            <a:extLst>
              <a:ext uri="{FF2B5EF4-FFF2-40B4-BE49-F238E27FC236}">
                <a16:creationId xmlns:a16="http://schemas.microsoft.com/office/drawing/2014/main" id="{9A57CECC-3306-4F41-AB18-B6E1B29A50E5}"/>
              </a:ext>
            </a:extLst>
          </p:cNvPr>
          <p:cNvSpPr txBox="1"/>
          <p:nvPr/>
        </p:nvSpPr>
        <p:spPr>
          <a:xfrm>
            <a:off x="375875" y="1213627"/>
            <a:ext cx="7492577" cy="3382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noAutofit/>
          </a:bodyPr>
          <a:lstStyle/>
          <a:p>
            <a:pPr marL="457200" indent="-304800">
              <a:lnSpc>
                <a:spcPct val="115000"/>
              </a:lnSpc>
              <a:buClr>
                <a:srgbClr val="666666"/>
              </a:buClr>
              <a:buSzPts val="1200"/>
              <a:buFont typeface="Helvetica Neue"/>
              <a:buChar char="●"/>
            </a:pPr>
            <a:endParaRPr lang="nb-NO" sz="1200" dirty="0">
              <a:solidFill>
                <a:srgbClr val="747676"/>
              </a:solidFill>
              <a:latin typeface="Helvetica Neue"/>
            </a:endParaRPr>
          </a:p>
          <a:p>
            <a:pPr marL="152400">
              <a:lnSpc>
                <a:spcPct val="115000"/>
              </a:lnSpc>
              <a:buClr>
                <a:srgbClr val="666666"/>
              </a:buClr>
              <a:buSzPts val="1200"/>
            </a:pPr>
            <a:br>
              <a:rPr lang="nb-NO" sz="1600" dirty="0">
                <a:solidFill>
                  <a:srgbClr val="747676"/>
                </a:solidFill>
                <a:latin typeface="Helvetica Neue"/>
              </a:rPr>
            </a:br>
            <a:endParaRPr lang="nb-NO" sz="1600" dirty="0">
              <a:solidFill>
                <a:srgbClr val="747676"/>
              </a:solidFill>
              <a:latin typeface="Helvetica Neue"/>
            </a:endParaRPr>
          </a:p>
          <a:p>
            <a:pPr marL="152400" lvl="1">
              <a:lnSpc>
                <a:spcPct val="115000"/>
              </a:lnSpc>
              <a:buClr>
                <a:srgbClr val="666666"/>
              </a:buClr>
              <a:buSzPts val="1200"/>
            </a:pPr>
            <a:r>
              <a:rPr lang="nb-NO" sz="1600" dirty="0">
                <a:solidFill>
                  <a:srgbClr val="747676"/>
                </a:solidFill>
                <a:latin typeface="Helvetica Neue"/>
              </a:rPr>
              <a:t>	</a:t>
            </a:r>
            <a:endParaRPr sz="1500" dirty="0">
              <a:solidFill>
                <a:srgbClr val="5C5C5C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" name="Google Shape;230;p32">
            <a:extLst>
              <a:ext uri="{FF2B5EF4-FFF2-40B4-BE49-F238E27FC236}">
                <a16:creationId xmlns:a16="http://schemas.microsoft.com/office/drawing/2014/main" id="{66FB3AB2-D1A0-4FCB-9E6C-B8E2155769A7}"/>
              </a:ext>
            </a:extLst>
          </p:cNvPr>
          <p:cNvSpPr txBox="1"/>
          <p:nvPr/>
        </p:nvSpPr>
        <p:spPr>
          <a:xfrm>
            <a:off x="459550" y="1213627"/>
            <a:ext cx="7749816" cy="3394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noAutofit/>
          </a:bodyPr>
          <a:lstStyle/>
          <a:p>
            <a:pPr marL="457200" indent="-304800">
              <a:lnSpc>
                <a:spcPct val="115000"/>
              </a:lnSpc>
              <a:buClr>
                <a:srgbClr val="666666"/>
              </a:buClr>
              <a:buSzPct val="100000"/>
              <a:buFont typeface="Wingdings" panose="05000000000000000000" pitchFamily="2" charset="2"/>
              <a:buChar char="§"/>
            </a:pPr>
            <a:r>
              <a:rPr lang="nb-NO" dirty="0">
                <a:solidFill>
                  <a:srgbClr val="747676"/>
                </a:solidFill>
                <a:latin typeface="Helvetica Neue"/>
              </a:rPr>
              <a:t>Ha et vått papir/kjøkkenhåndkle under barnas skjærebrett, på denne måten ligger skjærebrettet i ro.</a:t>
            </a:r>
          </a:p>
          <a:p>
            <a:pPr marL="457200" indent="-304800">
              <a:lnSpc>
                <a:spcPct val="115000"/>
              </a:lnSpc>
              <a:buClr>
                <a:srgbClr val="666666"/>
              </a:buClr>
              <a:buSzPct val="100000"/>
              <a:buFont typeface="Wingdings" panose="05000000000000000000" pitchFamily="2" charset="2"/>
              <a:buChar char="§"/>
            </a:pPr>
            <a:r>
              <a:rPr lang="nb-NO" dirty="0">
                <a:solidFill>
                  <a:srgbClr val="747676"/>
                </a:solidFill>
                <a:latin typeface="Helvetica Neue"/>
              </a:rPr>
              <a:t>Hjelp de barna som trenger litt ekstra støtte i håndteringen av redskaper </a:t>
            </a:r>
          </a:p>
          <a:p>
            <a:pPr marL="457200" indent="-304800">
              <a:lnSpc>
                <a:spcPct val="115000"/>
              </a:lnSpc>
              <a:buClr>
                <a:srgbClr val="666666"/>
              </a:buClr>
              <a:buSzPct val="100000"/>
              <a:buFont typeface="Wingdings" panose="05000000000000000000" pitchFamily="2" charset="2"/>
              <a:buChar char="§"/>
            </a:pPr>
            <a:r>
              <a:rPr lang="nb-NO" dirty="0">
                <a:solidFill>
                  <a:srgbClr val="747676"/>
                </a:solidFill>
                <a:latin typeface="Helvetica Neue"/>
              </a:rPr>
              <a:t>Lag en snittflate på grønnsaker, for eksempel del en gulrot i to – da får de en snittflate som ligger i ro på skjærebrettet. </a:t>
            </a:r>
          </a:p>
          <a:p>
            <a:pPr marL="457200" indent="-304800">
              <a:lnSpc>
                <a:spcPct val="115000"/>
              </a:lnSpc>
              <a:buClr>
                <a:srgbClr val="666666"/>
              </a:buClr>
              <a:buSzPct val="100000"/>
              <a:buFont typeface="Wingdings" panose="05000000000000000000" pitchFamily="2" charset="2"/>
              <a:buChar char="§"/>
            </a:pPr>
            <a:r>
              <a:rPr lang="nb-NO" dirty="0">
                <a:solidFill>
                  <a:srgbClr val="747676"/>
                </a:solidFill>
                <a:latin typeface="Helvetica Neue"/>
              </a:rPr>
              <a:t>Rett oppmerksomheten mot barna til enhver tid. Barn bruker ikke </a:t>
            </a:r>
            <a:br>
              <a:rPr lang="nb-NO" dirty="0">
                <a:solidFill>
                  <a:srgbClr val="747676"/>
                </a:solidFill>
                <a:latin typeface="Helvetica Neue"/>
              </a:rPr>
            </a:br>
            <a:r>
              <a:rPr lang="nb-NO" dirty="0">
                <a:solidFill>
                  <a:srgbClr val="747676"/>
                </a:solidFill>
                <a:latin typeface="Helvetica Neue"/>
              </a:rPr>
              <a:t>kniven når den voksne ikke er tilstede. </a:t>
            </a:r>
          </a:p>
          <a:p>
            <a:pPr marL="457200" indent="-304800">
              <a:lnSpc>
                <a:spcPct val="115000"/>
              </a:lnSpc>
              <a:buClr>
                <a:srgbClr val="666666"/>
              </a:buClr>
              <a:buSzPct val="100000"/>
              <a:buFont typeface="Wingdings" panose="05000000000000000000" pitchFamily="2" charset="2"/>
              <a:buChar char="§"/>
            </a:pPr>
            <a:r>
              <a:rPr lang="nb-NO" dirty="0">
                <a:solidFill>
                  <a:srgbClr val="747676"/>
                </a:solidFill>
                <a:latin typeface="Helvetica Neue"/>
              </a:rPr>
              <a:t>Klargjør alt før dere setter dere ned med bordet. Finn frem </a:t>
            </a:r>
            <a:br>
              <a:rPr lang="nb-NO" dirty="0">
                <a:solidFill>
                  <a:srgbClr val="747676"/>
                </a:solidFill>
                <a:latin typeface="Helvetica Neue"/>
              </a:rPr>
            </a:br>
            <a:r>
              <a:rPr lang="nb-NO" dirty="0">
                <a:solidFill>
                  <a:srgbClr val="747676"/>
                </a:solidFill>
                <a:latin typeface="Helvetica Neue"/>
              </a:rPr>
              <a:t>skjærebrett, forkle, skåler, kniver og råvarene – gjerne la barna delta</a:t>
            </a:r>
          </a:p>
          <a:p>
            <a:pPr marL="457200" indent="-304800">
              <a:lnSpc>
                <a:spcPct val="115000"/>
              </a:lnSpc>
              <a:buClr>
                <a:srgbClr val="666666"/>
              </a:buClr>
              <a:buSzPct val="100000"/>
              <a:buFont typeface="Wingdings" panose="05000000000000000000" pitchFamily="2" charset="2"/>
              <a:buChar char="§"/>
            </a:pPr>
            <a:r>
              <a:rPr lang="nb-NO" dirty="0">
                <a:solidFill>
                  <a:srgbClr val="747676"/>
                </a:solidFill>
                <a:latin typeface="Helvetica Neue"/>
              </a:rPr>
              <a:t>Barna deltar i å dekke på bordet til måltidet, samt rydde av bordet</a:t>
            </a:r>
          </a:p>
          <a:p>
            <a:pPr marL="457200" indent="-304800">
              <a:lnSpc>
                <a:spcPct val="115000"/>
              </a:lnSpc>
              <a:buClr>
                <a:srgbClr val="666666"/>
              </a:buClr>
              <a:buSzPts val="1200"/>
              <a:buFont typeface="Helvetica Neue"/>
              <a:buChar char="●"/>
            </a:pPr>
            <a:endParaRPr lang="nb-NO" dirty="0">
              <a:solidFill>
                <a:srgbClr val="747676"/>
              </a:solidFill>
              <a:latin typeface="Helvetica Neue"/>
            </a:endParaRPr>
          </a:p>
          <a:p>
            <a:pPr marL="152400">
              <a:lnSpc>
                <a:spcPct val="115000"/>
              </a:lnSpc>
              <a:buClr>
                <a:srgbClr val="666666"/>
              </a:buClr>
              <a:buSzPts val="1200"/>
            </a:pPr>
            <a:br>
              <a:rPr lang="nb-NO" sz="1600" dirty="0">
                <a:solidFill>
                  <a:srgbClr val="747676"/>
                </a:solidFill>
                <a:latin typeface="Helvetica Neue"/>
              </a:rPr>
            </a:br>
            <a:endParaRPr lang="nb-NO" sz="1600" dirty="0">
              <a:solidFill>
                <a:srgbClr val="747676"/>
              </a:solidFill>
              <a:latin typeface="Helvetica Neue"/>
            </a:endParaRPr>
          </a:p>
          <a:p>
            <a:pPr marL="152400" lvl="1">
              <a:lnSpc>
                <a:spcPct val="115000"/>
              </a:lnSpc>
              <a:buClr>
                <a:srgbClr val="666666"/>
              </a:buClr>
              <a:buSzPts val="1200"/>
            </a:pPr>
            <a:r>
              <a:rPr lang="nb-NO" sz="1600" dirty="0">
                <a:solidFill>
                  <a:srgbClr val="747676"/>
                </a:solidFill>
                <a:latin typeface="Helvetica Neue"/>
              </a:rPr>
              <a:t>	</a:t>
            </a:r>
            <a:endParaRPr sz="1500" dirty="0">
              <a:solidFill>
                <a:srgbClr val="5C5C5C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42060302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lassholder for bilde 7">
            <a:extLst>
              <a:ext uri="{FF2B5EF4-FFF2-40B4-BE49-F238E27FC236}">
                <a16:creationId xmlns:a16="http://schemas.microsoft.com/office/drawing/2014/main" id="{B193CD1D-7DBA-4E18-938A-AA56A7CA4DD0}"/>
              </a:ext>
            </a:extLst>
          </p:cNvPr>
          <p:cNvPicPr>
            <a:picLocks noGrp="1" noChangeAspect="1"/>
          </p:cNvPicPr>
          <p:nvPr>
            <p:ph type="pic" idx="2"/>
          </p:nvPr>
        </p:nvPicPr>
        <p:blipFill>
          <a:blip r:embed="rId2"/>
          <a:srcRect l="2865" r="2865"/>
          <a:stretch>
            <a:fillRect/>
          </a:stretch>
        </p:blipFill>
        <p:spPr/>
      </p:pic>
      <p:sp>
        <p:nvSpPr>
          <p:cNvPr id="9" name="TekstSylinder 8">
            <a:extLst>
              <a:ext uri="{FF2B5EF4-FFF2-40B4-BE49-F238E27FC236}">
                <a16:creationId xmlns:a16="http://schemas.microsoft.com/office/drawing/2014/main" id="{51092E5C-EB89-4F0E-96D4-4411CB1E3320}"/>
              </a:ext>
            </a:extLst>
          </p:cNvPr>
          <p:cNvSpPr txBox="1"/>
          <p:nvPr/>
        </p:nvSpPr>
        <p:spPr>
          <a:xfrm>
            <a:off x="1850840" y="1149699"/>
            <a:ext cx="5596790" cy="2693045"/>
          </a:xfrm>
          <a:prstGeom prst="rect">
            <a:avLst/>
          </a:prstGeom>
          <a:solidFill>
            <a:srgbClr val="FFFBD7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br>
              <a:rPr lang="nb-NO" dirty="0"/>
            </a:br>
            <a:r>
              <a:rPr lang="nb-NO" sz="1600" spc="100" dirty="0">
                <a:latin typeface="Helvetica Neue"/>
              </a:rPr>
              <a:t>Håper dette ga dere kunnskap om hvordan barna kan delta i matlagingen.</a:t>
            </a:r>
          </a:p>
          <a:p>
            <a:pPr algn="ctr"/>
            <a:endParaRPr lang="nb-NO" sz="1600" spc="100" dirty="0">
              <a:latin typeface="Helvetica Neue"/>
            </a:endParaRPr>
          </a:p>
          <a:p>
            <a:pPr algn="ctr"/>
            <a:r>
              <a:rPr lang="nb-NO" sz="1600" spc="100" dirty="0">
                <a:latin typeface="Helvetica Neue"/>
              </a:rPr>
              <a:t>Sving dere inn på </a:t>
            </a:r>
            <a:r>
              <a:rPr lang="nb-NO" sz="1600" spc="100" dirty="0">
                <a:latin typeface="Helvetica Neue"/>
                <a:hlinkClick r:id="rId3"/>
              </a:rPr>
              <a:t>www.matjungelen.no</a:t>
            </a:r>
            <a:r>
              <a:rPr lang="nb-NO" sz="1600" spc="100" dirty="0">
                <a:latin typeface="Helvetica Neue"/>
              </a:rPr>
              <a:t> for å hente aktiviteter og oppskrifter dere kan bruke i arbeidet</a:t>
            </a:r>
          </a:p>
          <a:p>
            <a:pPr algn="ctr"/>
            <a:endParaRPr lang="nb-NO" sz="1600" spc="100" dirty="0">
              <a:latin typeface="Helvetica Neue"/>
            </a:endParaRPr>
          </a:p>
          <a:p>
            <a:pPr algn="ctr"/>
            <a:r>
              <a:rPr lang="nb-NO" sz="2000" b="1" spc="100" dirty="0">
                <a:latin typeface="Helvetica Neue"/>
              </a:rPr>
              <a:t>Lykke til! </a:t>
            </a:r>
          </a:p>
          <a:p>
            <a:pPr algn="ctr"/>
            <a:endParaRPr lang="nb-NO" sz="1600" spc="100" dirty="0"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214514519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11879</TotalTime>
  <Words>711</Words>
  <Application>Microsoft Office PowerPoint</Application>
  <PresentationFormat>Skjermfremvisning (16:9)</PresentationFormat>
  <Paragraphs>87</Paragraphs>
  <Slides>9</Slides>
  <Notes>6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9</vt:i4>
      </vt:variant>
    </vt:vector>
  </HeadingPairs>
  <TitlesOfParts>
    <vt:vector size="14" baseType="lpstr">
      <vt:lpstr>Arial</vt:lpstr>
      <vt:lpstr>Economica</vt:lpstr>
      <vt:lpstr>Helvetica Neue</vt:lpstr>
      <vt:lpstr>Wingdings</vt:lpstr>
      <vt:lpstr>Simple Light</vt:lpstr>
      <vt:lpstr>PowerPoint-presentasjon</vt:lpstr>
      <vt:lpstr>  For å tilegne seg kunnskap og lærdom  om mat og matlaging trenger barna å få være deltakende på kjøkkenet. Barna  må få erfaringer og opplevelser slik ferdighetene og mestringsfølelsen  rundt mat og matlaging utvikles _  Vær tydelige og beviste voksne. Snakk med  barna om regler, redskaper, råvare og la de  delta i matlagingen så kanskje dere får  noen barnekokker   </vt:lpstr>
      <vt:lpstr>PowerPoint-presentasjon</vt:lpstr>
      <vt:lpstr>PowerPoint-presentasjon</vt:lpstr>
      <vt:lpstr>PowerPoint-presentasjon</vt:lpstr>
      <vt:lpstr>  I barnehagen skal barna oppleve et stimulerende miljø   «Personalet skal sørge for at alle barn kan få  rike og varierte opplevelser og erfaringer,  utfordringer og mestringsopplevelser.»  _  Barnehagen skal fremme læring –  Rammeplan for barnehagen   </vt:lpstr>
      <vt:lpstr>PowerPoint-presentasjon</vt:lpstr>
      <vt:lpstr>PowerPoint-presentasjon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Nathalia Greffel</dc:creator>
  <cp:lastModifiedBy>Nathalia Greffel</cp:lastModifiedBy>
  <cp:revision>126</cp:revision>
  <dcterms:modified xsi:type="dcterms:W3CDTF">2021-03-05T10:07:16Z</dcterms:modified>
</cp:coreProperties>
</file>