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80" r:id="rId3"/>
    <p:sldId id="288" r:id="rId4"/>
    <p:sldId id="320" r:id="rId5"/>
    <p:sldId id="321" r:id="rId6"/>
    <p:sldId id="259" r:id="rId7"/>
    <p:sldId id="315" r:id="rId8"/>
    <p:sldId id="314" r:id="rId9"/>
    <p:sldId id="322" r:id="rId10"/>
    <p:sldId id="323" r:id="rId11"/>
    <p:sldId id="316" r:id="rId12"/>
    <p:sldId id="324" r:id="rId13"/>
    <p:sldId id="311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 inndeling" id="{D612866D-1C87-4B35-9FF2-9453A2FF4CA6}">
          <p14:sldIdLst>
            <p14:sldId id="256"/>
            <p14:sldId id="280"/>
            <p14:sldId id="288"/>
            <p14:sldId id="320"/>
            <p14:sldId id="321"/>
            <p14:sldId id="259"/>
            <p14:sldId id="315"/>
            <p14:sldId id="314"/>
            <p14:sldId id="322"/>
            <p14:sldId id="323"/>
            <p14:sldId id="316"/>
            <p14:sldId id="324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pos="2948">
          <p15:clr>
            <a:srgbClr val="9AA0A6"/>
          </p15:clr>
        </p15:guide>
        <p15:guide id="2" pos="234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676"/>
    <a:srgbClr val="9BB784"/>
    <a:srgbClr val="FFFBD7"/>
    <a:srgbClr val="F5EE31"/>
    <a:srgbClr val="F0F5D1"/>
    <a:srgbClr val="E2BE51"/>
    <a:srgbClr val="E62034"/>
    <a:srgbClr val="F89A1C"/>
    <a:srgbClr val="F7DF0F"/>
    <a:srgbClr val="F26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31" y="86"/>
      </p:cViewPr>
      <p:guideLst>
        <p:guide pos="2948"/>
        <p:guide pos="23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3f0d58085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3f0d58085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61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00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06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3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f81fb3286_0_1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9f81fb328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42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68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983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34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5125562" y="-1976363"/>
            <a:ext cx="4025100" cy="7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241300" marR="0" lvl="0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9100" marR="0" lvl="1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96900" marR="0" lvl="2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74700" marR="0" lvl="3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52500" marR="0" lvl="4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117600" marR="0" lvl="5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95400" marR="0" lvl="6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73200" marR="0" lvl="7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51000" marR="0" lvl="8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2" name="Google Shape;52;p13"/>
          <p:cNvCxnSpPr/>
          <p:nvPr/>
        </p:nvCxnSpPr>
        <p:spPr>
          <a:xfrm>
            <a:off x="1444377" y="4018359"/>
            <a:ext cx="3402300" cy="0"/>
          </a:xfrm>
          <a:prstGeom prst="straightConnector1">
            <a:avLst/>
          </a:prstGeom>
          <a:noFill/>
          <a:ln w="50800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444377" y="301377"/>
            <a:ext cx="3402300" cy="3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6400"/>
              <a:buFont typeface="Economica"/>
              <a:buNone/>
              <a:defRPr sz="6400" b="0" i="0" u="none" strike="noStrike" cap="none">
                <a:solidFill>
                  <a:srgbClr val="5C5C5C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88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177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254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431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520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596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685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1444377" y="4045148"/>
            <a:ext cx="34023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2500" b="0" i="1" u="none" strike="noStrike" cap="none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r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2500" b="0" i="1" u="none" strike="noStrike" cap="none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r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2500" b="0" i="1" u="none" strike="noStrike" cap="none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r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2500" b="0" i="1" u="none" strike="noStrike" cap="none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r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2500" b="0" i="1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524132" y="4848820"/>
            <a:ext cx="1590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-15181" y="-1469298"/>
            <a:ext cx="9174300" cy="6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241300" marR="0" lvl="0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9100" marR="0" lvl="1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96900" marR="0" lvl="2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74700" marR="0" lvl="3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52500" marR="0" lvl="4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117600" marR="0" lvl="5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95400" marR="0" lvl="6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73200" marR="0" lvl="7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51000" marR="0" lvl="8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7518086" y="4848820"/>
            <a:ext cx="1590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rammeplan/arbeidsmat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jungelen.no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udir.no/laring-og-trivsel/rammeplan/barnehagens-formal-og-innhold/lar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rammeplan/verdigrunnlag/livsmestring-og-hels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 descr="Image"/>
          <p:cNvPicPr preferRelativeResize="0"/>
          <p:nvPr/>
        </p:nvPicPr>
        <p:blipFill rotWithShape="1">
          <a:blip r:embed="rId3">
            <a:alphaModFix/>
          </a:blip>
          <a:srcRect l="2847" r="2847"/>
          <a:stretch/>
        </p:blipFill>
        <p:spPr>
          <a:xfrm>
            <a:off x="-15181" y="-1469298"/>
            <a:ext cx="9174300" cy="68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/>
        </p:nvSpPr>
        <p:spPr>
          <a:xfrm>
            <a:off x="1392000" y="1188600"/>
            <a:ext cx="6360000" cy="2766300"/>
          </a:xfrm>
          <a:prstGeom prst="rect">
            <a:avLst/>
          </a:prstGeom>
          <a:solidFill>
            <a:srgbClr val="FFFBD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sz="2500" b="1" dirty="0">
              <a:solidFill>
                <a:schemeClr val="tx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b="1" dirty="0">
                <a:solidFill>
                  <a:schemeClr val="tx1"/>
                </a:solidFill>
                <a:highlight>
                  <a:srgbClr val="FFFBD7"/>
                </a:highlight>
                <a:latin typeface="Economica"/>
                <a:ea typeface="Economica"/>
                <a:cs typeface="Economica"/>
                <a:sym typeface="Economica"/>
              </a:rPr>
              <a:t>Om mat og måltid i barnehagen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b-NO" sz="2500" b="1" dirty="0">
              <a:solidFill>
                <a:srgbClr val="597D38"/>
              </a:solidFill>
              <a:highlight>
                <a:srgbClr val="FFFBD7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b-NO" sz="2500" b="1" dirty="0">
              <a:solidFill>
                <a:srgbClr val="597D38"/>
              </a:solidFill>
              <a:highlight>
                <a:srgbClr val="FFFBD7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b-NO" sz="2500" b="1" dirty="0">
              <a:solidFill>
                <a:srgbClr val="597D38"/>
              </a:solidFill>
              <a:highlight>
                <a:srgbClr val="FFFBD7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200" b="1" dirty="0">
                <a:solidFill>
                  <a:schemeClr val="tx1"/>
                </a:solidFill>
                <a:highlight>
                  <a:srgbClr val="FFFBD7"/>
                </a:highlight>
                <a:latin typeface="Economica"/>
                <a:ea typeface="Economica"/>
                <a:cs typeface="Economica"/>
                <a:sym typeface="Economica"/>
              </a:rPr>
              <a:t>Engasjert og motivert personale</a:t>
            </a:r>
            <a:endParaRPr lang="nb-NO" sz="2800" dirty="0">
              <a:solidFill>
                <a:schemeClr val="tx1"/>
              </a:solidFill>
              <a:highlight>
                <a:srgbClr val="FFFBD7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2506" y="2315125"/>
            <a:ext cx="4858926" cy="5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573770" y="1134011"/>
            <a:ext cx="6527019" cy="28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endParaRPr lang="nb-NO" dirty="0"/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Unngå motstand ved å reflektere og diskutere åpent sammen om formålet ved å jobbe med mat og måltid, og bruken av Matjungelen som verktøy i arbeidet. </a:t>
            </a: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På denne måten lærer dere av hverandre og av egen praksis.</a:t>
            </a: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Styrker og utvikler det pedagogiske arbeidet med mat og måltid.</a:t>
            </a:r>
          </a:p>
          <a:p>
            <a:pPr>
              <a:buClr>
                <a:srgbClr val="747676"/>
              </a:buClr>
            </a:pPr>
            <a:endParaRPr lang="nb-NO" sz="1050" spc="100" dirty="0">
              <a:solidFill>
                <a:srgbClr val="9BB784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sz="1000" spc="100" dirty="0">
              <a:solidFill>
                <a:srgbClr val="747676"/>
              </a:solidFill>
              <a:latin typeface="Helvetica Neue"/>
            </a:endParaRPr>
          </a:p>
          <a:p>
            <a:endParaRPr lang="nb-NO" sz="1000" dirty="0"/>
          </a:p>
          <a:p>
            <a:endParaRPr lang="nb-NO" dirty="0"/>
          </a:p>
        </p:txBody>
      </p:sp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185600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400" dirty="0">
                <a:solidFill>
                  <a:srgbClr val="9BB784"/>
                </a:solidFill>
                <a:latin typeface="Economica" panose="02000506040000020004" pitchFamily="2" charset="0"/>
              </a:rPr>
              <a:t>Hvordan unngå motstand?</a:t>
            </a:r>
            <a:endParaRPr sz="4400" dirty="0">
              <a:solidFill>
                <a:srgbClr val="9BB784"/>
              </a:solidFill>
              <a:latin typeface="Economica" panose="02000506040000020004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5021A63-ACA5-4AD2-B0A2-FAA38B87BEE6}"/>
              </a:ext>
            </a:extLst>
          </p:cNvPr>
          <p:cNvSpPr txBox="1"/>
          <p:nvPr/>
        </p:nvSpPr>
        <p:spPr>
          <a:xfrm>
            <a:off x="971766" y="3504342"/>
            <a:ext cx="557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>
                <a:solidFill>
                  <a:srgbClr val="9BB784"/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«Valg av arbeidsmåter gir muligheter for å gjøre barnehagens innhold spennende og variert.» og «Arbeidsmåtene kan bidra til å skape engasjement, interesse og motivasjon og gir mulighet for å tilføre nye erfaringer og opplevelser i barnehagen.»</a:t>
            </a:r>
            <a:endParaRPr lang="nb-NO" sz="1200" dirty="0">
              <a:solidFill>
                <a:srgbClr val="9BB784"/>
              </a:solidFill>
              <a:latin typeface="Helvetica Neue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C91099B-7908-41FB-85C8-4100A1BEE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720" y="3258558"/>
            <a:ext cx="2935309" cy="189869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6C2C0633-26EE-4850-AB2B-A7F4E0862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320" y="3831538"/>
            <a:ext cx="2028245" cy="131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9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628217" y="1194707"/>
            <a:ext cx="7749816" cy="3394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I personalgruppen må alle være involverte, lyttende og få lov til å være ærlig og si sine meninger 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Ha et godt fellesskap hvor alle har en felles forståelse for viktigheten av arbeidet 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God dialog med hverandre på individ- og gruppenivå. 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Lær av hverandre ved å dele erfaringer, kompetanse og kunnskap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Motiver hverandre ved å være støttende og hjelpende der det trengs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Øk kompetansen hos personalet om mat, måltid, helse og kosthold, samt bærekraft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Ikke gjør det for omfattende i starten, ta et steg omgangen i Matjungelen. </a:t>
            </a:r>
            <a:br>
              <a:rPr lang="nb-NO" dirty="0">
                <a:solidFill>
                  <a:srgbClr val="747676"/>
                </a:solidFill>
                <a:latin typeface="Helvetica Neue"/>
              </a:rPr>
            </a:br>
            <a:r>
              <a:rPr lang="nb-NO" dirty="0">
                <a:solidFill>
                  <a:srgbClr val="747676"/>
                </a:solidFill>
                <a:latin typeface="Helvetica Neue"/>
              </a:rPr>
              <a:t>Da er det lettere for at personalet blir med på endringen</a:t>
            </a:r>
          </a:p>
          <a:p>
            <a:pPr lvl="1"/>
            <a:endParaRPr lang="nb-NO" dirty="0"/>
          </a:p>
          <a:p>
            <a:pPr marL="45720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152400">
              <a:lnSpc>
                <a:spcPct val="115000"/>
              </a:lnSpc>
              <a:buClr>
                <a:srgbClr val="666666"/>
              </a:buClr>
              <a:buSzPts val="1200"/>
            </a:pPr>
            <a:br>
              <a:rPr lang="nb-NO" sz="1600" dirty="0">
                <a:solidFill>
                  <a:srgbClr val="747676"/>
                </a:solidFill>
                <a:latin typeface="Helvetica Neue"/>
              </a:rPr>
            </a:b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	</a:t>
            </a: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247624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400" dirty="0">
                <a:solidFill>
                  <a:srgbClr val="9BB784"/>
                </a:solidFill>
                <a:latin typeface="Economica"/>
                <a:ea typeface="Economica"/>
                <a:cs typeface="Economica"/>
                <a:sym typeface="Economica"/>
              </a:rPr>
              <a:t>Tips til motivert og engasjert personale #1</a:t>
            </a:r>
            <a:endParaRPr sz="4400" dirty="0">
              <a:solidFill>
                <a:srgbClr val="9BB784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E79DD45-65E9-4CFB-9B63-233219D3A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565">
            <a:off x="7477179" y="2671978"/>
            <a:ext cx="1595927" cy="22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5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561015" y="1231694"/>
            <a:ext cx="7523542" cy="3394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Er det en i personalet med interesse, kunnskap og erfaring på feltet kan denne personen være pådriver i arbeidet.  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Lag dere en ressursgruppe som fokuserer på arbeidet med mat og måltid, og Matjungelen. Ressursgruppen veiledere det øvrige personalet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Bruk personalmøter og planleggingsdager til å snakke om Matjungelen, og </a:t>
            </a:r>
            <a:br>
              <a:rPr lang="nb-NO" dirty="0">
                <a:solidFill>
                  <a:srgbClr val="747676"/>
                </a:solidFill>
                <a:latin typeface="Helvetica Neue"/>
              </a:rPr>
            </a:br>
            <a:r>
              <a:rPr lang="nb-NO" dirty="0">
                <a:solidFill>
                  <a:srgbClr val="747676"/>
                </a:solidFill>
                <a:latin typeface="Helvetica Neue"/>
              </a:rPr>
              <a:t>tilegn ansatte kunnskapen og forståelsen om arbeidet med mat- og </a:t>
            </a:r>
            <a:br>
              <a:rPr lang="nb-NO" dirty="0">
                <a:solidFill>
                  <a:srgbClr val="747676"/>
                </a:solidFill>
                <a:latin typeface="Helvetica Neue"/>
              </a:rPr>
            </a:br>
            <a:r>
              <a:rPr lang="nb-NO" dirty="0">
                <a:solidFill>
                  <a:srgbClr val="747676"/>
                </a:solidFill>
                <a:latin typeface="Helvetica Neue"/>
              </a:rPr>
              <a:t>måltidsarbeidet i barnehagen. 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Dokumenter gjennomføringen av aktiviteter dere gjør med barna – praksisfortellinger,</a:t>
            </a:r>
            <a:br>
              <a:rPr lang="nb-NO" dirty="0">
                <a:solidFill>
                  <a:srgbClr val="747676"/>
                </a:solidFill>
                <a:latin typeface="Helvetica Neue"/>
              </a:rPr>
            </a:br>
            <a:r>
              <a:rPr lang="nb-NO" dirty="0">
                <a:solidFill>
                  <a:srgbClr val="747676"/>
                </a:solidFill>
                <a:latin typeface="Helvetica Neue"/>
              </a:rPr>
              <a:t>bilder eller andre dokumentasjoner. Del dette med hverandre og bruk det som et hjelperedskap. 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Evaluerer arbeidet underveis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/>
          </a:p>
          <a:p>
            <a:pPr marL="45720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152400">
              <a:lnSpc>
                <a:spcPct val="115000"/>
              </a:lnSpc>
              <a:buClr>
                <a:srgbClr val="666666"/>
              </a:buClr>
              <a:buSzPts val="1200"/>
            </a:pPr>
            <a:br>
              <a:rPr lang="nb-NO" sz="1600" dirty="0">
                <a:solidFill>
                  <a:srgbClr val="747676"/>
                </a:solidFill>
                <a:latin typeface="Helvetica Neue"/>
              </a:rPr>
            </a:b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	</a:t>
            </a: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247624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400" dirty="0">
                <a:solidFill>
                  <a:srgbClr val="9BB784"/>
                </a:solidFill>
                <a:latin typeface="Economica"/>
                <a:ea typeface="Economica"/>
                <a:cs typeface="Economica"/>
                <a:sym typeface="Economica"/>
              </a:rPr>
              <a:t>Tips til motivert og engasjert personale #2</a:t>
            </a:r>
            <a:endParaRPr sz="4400" dirty="0">
              <a:solidFill>
                <a:srgbClr val="9BB784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39FBB2C-B8D9-48C0-9E49-76B14E605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565">
            <a:off x="7399357" y="2671979"/>
            <a:ext cx="1595927" cy="22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3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B193CD1D-7DBA-4E18-938A-AA56A7CA4DD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2865" r="2865"/>
          <a:stretch>
            <a:fillRect/>
          </a:stretch>
        </p:blipFill>
        <p:spPr/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51092E5C-EB89-4F0E-96D4-4411CB1E3320}"/>
              </a:ext>
            </a:extLst>
          </p:cNvPr>
          <p:cNvSpPr txBox="1"/>
          <p:nvPr/>
        </p:nvSpPr>
        <p:spPr>
          <a:xfrm>
            <a:off x="1850840" y="1149699"/>
            <a:ext cx="5596790" cy="2693045"/>
          </a:xfrm>
          <a:prstGeom prst="rect">
            <a:avLst/>
          </a:prstGeom>
          <a:solidFill>
            <a:srgbClr val="FFFBD7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br>
              <a:rPr lang="nb-NO" dirty="0"/>
            </a:br>
            <a:r>
              <a:rPr lang="nb-NO" sz="1600" spc="100" dirty="0">
                <a:latin typeface="Helvetica Neue"/>
              </a:rPr>
              <a:t>Håper dette ga dere kunnskap om hvorfor personalet bør være engasjert og motivert.</a:t>
            </a:r>
          </a:p>
          <a:p>
            <a:pPr algn="ctr"/>
            <a:endParaRPr lang="nb-NO" sz="1600" spc="100" dirty="0">
              <a:latin typeface="Helvetica Neue"/>
            </a:endParaRPr>
          </a:p>
          <a:p>
            <a:pPr algn="ctr"/>
            <a:r>
              <a:rPr lang="nb-NO" sz="1600" spc="100" dirty="0">
                <a:latin typeface="Helvetica Neue"/>
              </a:rPr>
              <a:t>Sving dere inn på </a:t>
            </a:r>
            <a:r>
              <a:rPr lang="nb-NO" sz="1600" spc="100" dirty="0">
                <a:latin typeface="Helvetica Neue"/>
                <a:hlinkClick r:id="rId3"/>
              </a:rPr>
              <a:t>www.matjungelen.no</a:t>
            </a:r>
            <a:r>
              <a:rPr lang="nb-NO" sz="1600" spc="100" dirty="0">
                <a:latin typeface="Helvetica Neue"/>
              </a:rPr>
              <a:t> for å hente materialet og kunnskap dere trenger</a:t>
            </a:r>
          </a:p>
          <a:p>
            <a:pPr algn="ctr"/>
            <a:endParaRPr lang="nb-NO" sz="1600" spc="100" dirty="0">
              <a:latin typeface="Helvetica Neue"/>
            </a:endParaRPr>
          </a:p>
          <a:p>
            <a:pPr algn="ctr"/>
            <a:r>
              <a:rPr lang="nb-NO" sz="2000" b="1" spc="100" dirty="0">
                <a:latin typeface="Helvetica Neue"/>
              </a:rPr>
              <a:t>Lykke til! </a:t>
            </a:r>
          </a:p>
          <a:p>
            <a:pPr algn="ctr"/>
            <a:endParaRPr lang="nb-NO" sz="1600" spc="1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1451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215AB3-5C21-4EA2-81F6-3F33FC42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018" y="84306"/>
            <a:ext cx="4894944" cy="5143499"/>
          </a:xfrm>
        </p:spPr>
        <p:txBody>
          <a:bodyPr/>
          <a:lstStyle/>
          <a:p>
            <a:r>
              <a:rPr lang="nb-NO" sz="2400" dirty="0">
                <a:solidFill>
                  <a:srgbClr val="9BB784"/>
                </a:solidFill>
                <a:latin typeface="Economica" panose="0200050604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"Personalet skal sørge for at alle barn kan få </a:t>
            </a:r>
            <a:br>
              <a:rPr lang="nb-NO" sz="2400" dirty="0">
                <a:solidFill>
                  <a:srgbClr val="9BB784"/>
                </a:solidFill>
                <a:latin typeface="Economica" panose="0200050604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sz="2400" dirty="0">
                <a:solidFill>
                  <a:srgbClr val="9BB784"/>
                </a:solidFill>
                <a:latin typeface="Economica" panose="0200050604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rike og varierte opplevelser og erfaringer, utfordringer og mestringsopplevelser."</a:t>
            </a:r>
            <a:br>
              <a:rPr lang="nb-NO" sz="2400" dirty="0"/>
            </a:br>
            <a:br>
              <a:rPr lang="nb-NO" sz="2400" spc="100" dirty="0">
                <a:solidFill>
                  <a:srgbClr val="9BB784"/>
                </a:solidFill>
                <a:latin typeface="Economica" panose="02000506040000020004" pitchFamily="2" charset="0"/>
              </a:rPr>
            </a:br>
            <a:r>
              <a:rPr lang="nb-NO" sz="3200" spc="100" dirty="0">
                <a:solidFill>
                  <a:srgbClr val="9BB784"/>
                </a:solidFill>
                <a:latin typeface="Economica"/>
              </a:rPr>
              <a:t>_</a:t>
            </a:r>
            <a:br>
              <a:rPr lang="nb-NO" sz="1400" spc="100" dirty="0">
                <a:solidFill>
                  <a:srgbClr val="9BB784"/>
                </a:solidFill>
                <a:latin typeface="Economica"/>
              </a:rPr>
            </a:br>
            <a:br>
              <a:rPr lang="nb-NO" sz="2000" spc="100" dirty="0">
                <a:solidFill>
                  <a:srgbClr val="9BB784"/>
                </a:solidFill>
                <a:latin typeface="Economica"/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</a:rPr>
              <a:t>For at barna skal tilegne seg god kunnskap og</a:t>
            </a:r>
            <a:br>
              <a:rPr lang="nb-NO" sz="1400" dirty="0">
                <a:solidFill>
                  <a:srgbClr val="747676"/>
                </a:solidFill>
                <a:latin typeface="Helvetica Neue"/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</a:rPr>
              <a:t> gode ferdigheter innenfor mat og måltid trengs </a:t>
            </a:r>
            <a:br>
              <a:rPr lang="nb-NO" sz="1400" dirty="0">
                <a:solidFill>
                  <a:srgbClr val="747676"/>
                </a:solidFill>
                <a:latin typeface="Helvetica Neue"/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</a:rPr>
              <a:t>det engasjement, motivasjon og en felles </a:t>
            </a:r>
            <a:br>
              <a:rPr lang="nb-NO" sz="1400" dirty="0">
                <a:solidFill>
                  <a:srgbClr val="747676"/>
                </a:solidFill>
                <a:latin typeface="Helvetica Neue"/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</a:rPr>
              <a:t>forståelse i personalgruppen. </a:t>
            </a:r>
            <a:br>
              <a:rPr lang="nb-NO" sz="1400" dirty="0">
                <a:solidFill>
                  <a:srgbClr val="747676"/>
                </a:solidFill>
                <a:latin typeface="Helvetica Neue"/>
              </a:rPr>
            </a:br>
            <a:br>
              <a:rPr lang="nb-NO" sz="1400" dirty="0">
                <a:solidFill>
                  <a:srgbClr val="747676"/>
                </a:solidFill>
                <a:latin typeface="Helvetica Neue"/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</a:rPr>
              <a:t>På denne måten kan målet om barnas</a:t>
            </a:r>
            <a:br>
              <a:rPr lang="nb-NO" sz="1400" dirty="0">
                <a:solidFill>
                  <a:srgbClr val="747676"/>
                </a:solidFill>
                <a:latin typeface="Helvetica Neue"/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</a:rPr>
              <a:t> beste alltid bli ivaretatt</a:t>
            </a:r>
            <a:r>
              <a:rPr lang="nb-NO" sz="1600" dirty="0">
                <a:solidFill>
                  <a:srgbClr val="747676"/>
                </a:solidFill>
                <a:latin typeface="Helvetica Neue"/>
              </a:rPr>
              <a:t>.  </a:t>
            </a:r>
            <a:endParaRPr lang="nb-NO" sz="1600" spc="100" dirty="0">
              <a:solidFill>
                <a:srgbClr val="747676"/>
              </a:solidFill>
              <a:latin typeface="Helvetica Neue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D441FFF-1D06-487C-9D12-D57BE6543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125" b="2"/>
          <a:stretch/>
        </p:blipFill>
        <p:spPr>
          <a:xfrm>
            <a:off x="-2549703" y="0"/>
            <a:ext cx="7121703" cy="5142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21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375875" y="1135822"/>
            <a:ext cx="6750139" cy="4131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152400" lvl="0">
              <a:lnSpc>
                <a:spcPct val="115000"/>
              </a:lnSpc>
              <a:buClr>
                <a:srgbClr val="666666"/>
              </a:buClr>
              <a:buSzPts val="1200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Barn lærer mye og legger grunnlaget for sitt liv de første leveårene gjennom å:</a:t>
            </a:r>
          </a:p>
          <a:p>
            <a:pPr marL="152400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	-  leke</a:t>
            </a:r>
          </a:p>
          <a:p>
            <a:pPr marL="152400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	-  utforske</a:t>
            </a:r>
          </a:p>
          <a:p>
            <a:pPr marL="152400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	-  mestre</a:t>
            </a:r>
          </a:p>
          <a:p>
            <a:pPr marL="152400">
              <a:lnSpc>
                <a:spcPct val="115000"/>
              </a:lnSpc>
              <a:buClr>
                <a:srgbClr val="666666"/>
              </a:buClr>
              <a:buSzPts val="1200"/>
            </a:pP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Store deler av barndommen tilbringes i barnehagen og det er viktig at barna møter et personale som er engasjert og motivert i sitt arbeid.</a:t>
            </a: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Engasjert og motivert personale skaper gode dager og et stimulerende miljø, som påvirker barnas trivsel og utvikling- og læringsprosess positivt.</a:t>
            </a: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ts val="1200"/>
              <a:buFont typeface="Arial" panose="020B0604020202020204" pitchFamily="34" charset="0"/>
              <a:buChar char="•"/>
            </a:pPr>
            <a:endParaRPr lang="nb-NO" dirty="0"/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endParaRPr lang="nb-NO" sz="9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endParaRPr lang="nb-NO" sz="9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185600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600" dirty="0">
                <a:solidFill>
                  <a:srgbClr val="9BB784"/>
                </a:solidFill>
                <a:latin typeface="Economica"/>
                <a:sym typeface="Economica"/>
              </a:rPr>
              <a:t>Hvorfor engasjert og motivert personale? </a:t>
            </a:r>
            <a:r>
              <a:rPr lang="nb-NO" sz="2800" dirty="0">
                <a:solidFill>
                  <a:srgbClr val="9BB784"/>
                </a:solidFill>
                <a:latin typeface="Economica"/>
                <a:sym typeface="Economica"/>
              </a:rPr>
              <a:t>#1</a:t>
            </a:r>
            <a:endParaRPr sz="3600" dirty="0">
              <a:solidFill>
                <a:srgbClr val="9BB784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263C7B0-3582-4023-A5D4-F9F441CE0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918" y="1273854"/>
            <a:ext cx="2138398" cy="454441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C740952-B4D5-4300-AFF4-B9A4C65E9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687" y="3869646"/>
            <a:ext cx="768438" cy="163304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B05349F-8D6E-4DA9-8A6D-E842BB5B4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258" y="3155467"/>
            <a:ext cx="1223814" cy="260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375875" y="997229"/>
            <a:ext cx="6750139" cy="4131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152400" lvl="0">
              <a:lnSpc>
                <a:spcPct val="115000"/>
              </a:lnSpc>
              <a:buClr>
                <a:srgbClr val="666666"/>
              </a:buClr>
              <a:buSzPts val="1200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I barnehagehverdagen skal barna bli sett, forstått og respektert, samt få den støtten de har behov for.</a:t>
            </a: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Omgivelsene rundt barna påvirker deres liv, med de påvirker </a:t>
            </a:r>
            <a:br>
              <a:rPr lang="nb-NO" sz="1600" dirty="0">
                <a:solidFill>
                  <a:srgbClr val="747676"/>
                </a:solidFill>
                <a:latin typeface="Helvetica Neue"/>
              </a:rPr>
            </a:br>
            <a:r>
              <a:rPr lang="nb-NO" sz="1600" dirty="0">
                <a:solidFill>
                  <a:srgbClr val="747676"/>
                </a:solidFill>
                <a:latin typeface="Helvetica Neue"/>
              </a:rPr>
              <a:t>også sine egne liv. Dermed trenger de å bli engasjert og motiver </a:t>
            </a:r>
            <a:br>
              <a:rPr lang="nb-NO" sz="1600" dirty="0">
                <a:solidFill>
                  <a:srgbClr val="747676"/>
                </a:solidFill>
                <a:latin typeface="Helvetica Neue"/>
              </a:rPr>
            </a:br>
            <a:r>
              <a:rPr lang="nb-NO" sz="1600" dirty="0">
                <a:solidFill>
                  <a:srgbClr val="747676"/>
                </a:solidFill>
                <a:latin typeface="Helvetica Neue"/>
              </a:rPr>
              <a:t>til å lære, utforske og utvikle seg.</a:t>
            </a: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Dette skapes gjennom engasjerte og motiverende voksne, som alltid fokuserer på barnas beste som mål.</a:t>
            </a: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Med engasjerte og motiverende voksne kan barna få de beste opplevelsene, erfaringene og mulighetene gjennom det pedagogiske arbeidet.</a:t>
            </a: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ts val="1200"/>
              <a:buFont typeface="Arial" panose="020B0604020202020204" pitchFamily="34" charset="0"/>
              <a:buChar char="•"/>
            </a:pPr>
            <a:endParaRPr lang="nb-NO" dirty="0"/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endParaRPr lang="nb-NO" sz="9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endParaRPr lang="nb-NO" sz="9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185600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600" dirty="0">
                <a:solidFill>
                  <a:srgbClr val="9BB784"/>
                </a:solidFill>
                <a:latin typeface="Economica"/>
                <a:sym typeface="Economica"/>
              </a:rPr>
              <a:t>Hvorfor engasjert og motivert personale?  </a:t>
            </a:r>
            <a:r>
              <a:rPr lang="nb-NO" sz="2800" dirty="0">
                <a:solidFill>
                  <a:srgbClr val="9BB784"/>
                </a:solidFill>
                <a:latin typeface="Economica"/>
                <a:sym typeface="Economica"/>
              </a:rPr>
              <a:t>#2</a:t>
            </a:r>
            <a:endParaRPr sz="3600" dirty="0">
              <a:solidFill>
                <a:srgbClr val="9BB784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3A115B9-6C01-4077-8140-8A3494E0A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224" y="1292773"/>
            <a:ext cx="2138398" cy="454441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7907723-6224-4A10-B232-4787303F1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258" y="3155467"/>
            <a:ext cx="1223814" cy="26007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38E1027-D1A6-43E8-8D19-288DB4016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687" y="3869646"/>
            <a:ext cx="768438" cy="16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7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375875" y="1135822"/>
            <a:ext cx="6750139" cy="4131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152400" lvl="0">
              <a:lnSpc>
                <a:spcPct val="115000"/>
              </a:lnSpc>
              <a:buClr>
                <a:srgbClr val="666666"/>
              </a:buClr>
              <a:buSzPts val="1200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Engasjement og motivasjon er viktig for at utførelsen av arbeidet i barnehagen skal være av god kvalitet.</a:t>
            </a: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Er det en ildsjel som brenne for mat og måltid er det stor sannsynlighet for at denne ansatte yter mer innsats.</a:t>
            </a: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Ildsjeler kan påvirke miljøet i barnehagen i riktig retning.</a:t>
            </a: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endParaRPr lang="nb-NO" sz="1600" dirty="0">
              <a:solidFill>
                <a:srgbClr val="747676"/>
              </a:solidFill>
              <a:latin typeface="Helvetica Neue"/>
            </a:endParaRPr>
          </a:p>
          <a:p>
            <a:pPr marL="438150" indent="-285750">
              <a:lnSpc>
                <a:spcPct val="115000"/>
              </a:lnSpc>
              <a:buClr>
                <a:srgbClr val="666666"/>
              </a:buClr>
              <a:buSzPct val="100000"/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Engasjementet og motivasjonen smitter over på de andre ansatte.</a:t>
            </a:r>
          </a:p>
          <a:p>
            <a:pPr marL="152400">
              <a:lnSpc>
                <a:spcPct val="115000"/>
              </a:lnSpc>
              <a:buClr>
                <a:srgbClr val="666666"/>
              </a:buClr>
              <a:buSzPts val="1200"/>
            </a:pPr>
            <a:endParaRPr lang="nb-NO" dirty="0"/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endParaRPr lang="nb-NO" sz="9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endParaRPr lang="nb-NO" sz="9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185600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600" dirty="0">
                <a:solidFill>
                  <a:srgbClr val="9BB784"/>
                </a:solidFill>
                <a:latin typeface="Economica"/>
                <a:sym typeface="Economica"/>
              </a:rPr>
              <a:t>Viktigheten av engasjement og motivasjon</a:t>
            </a:r>
            <a:endParaRPr sz="3600" dirty="0">
              <a:solidFill>
                <a:srgbClr val="9BB784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C163A28-20E8-4CE3-AC35-EE07E1919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918" y="1273854"/>
            <a:ext cx="2138398" cy="454441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EDCA04F-B6B7-436C-A457-E1D0F4E44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258" y="3155467"/>
            <a:ext cx="1223814" cy="26007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2C80C87-0ACC-4D38-BF1C-5A6C6CD8F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687" y="3869646"/>
            <a:ext cx="768438" cy="16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2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8"/>
          <p:cNvCxnSpPr>
            <a:cxnSpLocks/>
          </p:cNvCxnSpPr>
          <p:nvPr/>
        </p:nvCxnSpPr>
        <p:spPr>
          <a:xfrm>
            <a:off x="344437" y="1319671"/>
            <a:ext cx="4456200" cy="0"/>
          </a:xfrm>
          <a:prstGeom prst="straightConnector1">
            <a:avLst/>
          </a:prstGeom>
          <a:noFill/>
          <a:ln w="50800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85" name="Google Shape;85;p18"/>
          <p:cNvSpPr txBox="1"/>
          <p:nvPr/>
        </p:nvSpPr>
        <p:spPr>
          <a:xfrm>
            <a:off x="444750" y="358075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800" dirty="0">
                <a:solidFill>
                  <a:srgbClr val="F26B3C"/>
                </a:solidFill>
                <a:latin typeface="Economica"/>
                <a:ea typeface="Economica"/>
                <a:cs typeface="Economica"/>
                <a:sym typeface="Economica"/>
              </a:rPr>
              <a:t>Refleksjonsspørsmål</a:t>
            </a:r>
            <a:endParaRPr sz="4800" dirty="0">
              <a:solidFill>
                <a:srgbClr val="F26B3C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B6B9A2CC-39BB-4C22-B090-27C34546C1C1}"/>
              </a:ext>
            </a:extLst>
          </p:cNvPr>
          <p:cNvSpPr txBox="1"/>
          <p:nvPr/>
        </p:nvSpPr>
        <p:spPr>
          <a:xfrm>
            <a:off x="444750" y="1477180"/>
            <a:ext cx="6832613" cy="2677656"/>
          </a:xfrm>
          <a:prstGeom prst="rect">
            <a:avLst/>
          </a:prstGeom>
          <a:solidFill>
            <a:srgbClr val="F26B3C"/>
          </a:solidFill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Hva betyr engasjement og motivasjon for deg?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På hvilken måte kan du engasjere deg i arbeidet med mat og måltid?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Hvorfor er det viktig at alle i personalet er engasjerte og motiverte?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Hvordan får vi alle til å være engasjert og motivert i arbeidet </a:t>
            </a:r>
            <a:br>
              <a:rPr lang="nb-NO" dirty="0">
                <a:solidFill>
                  <a:srgbClr val="747676"/>
                </a:solidFill>
                <a:latin typeface="Helvetica Neue"/>
              </a:rPr>
            </a:br>
            <a:r>
              <a:rPr lang="nb-NO" dirty="0">
                <a:solidFill>
                  <a:srgbClr val="747676"/>
                </a:solidFill>
                <a:latin typeface="Helvetica Neue"/>
              </a:rPr>
              <a:t>med Matjungelen? 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Hva gjør vi når det oppstår mostand i personalgruppen? 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Hvordan kan vi jobbe med motstand i personalgruppen?</a:t>
            </a:r>
            <a:endParaRPr lang="nb-NO" sz="1200" b="1" dirty="0">
              <a:solidFill>
                <a:srgbClr val="747676"/>
              </a:solidFill>
              <a:latin typeface="Helvetica Neue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76EBB9-2D1E-4E17-B53E-F36A68C5C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456" y="2130836"/>
            <a:ext cx="2841827" cy="28562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215AB3-5C21-4EA2-81F6-3F33FC42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30" y="0"/>
            <a:ext cx="4487694" cy="5162953"/>
          </a:xfrm>
        </p:spPr>
        <p:txBody>
          <a:bodyPr/>
          <a:lstStyle/>
          <a:p>
            <a:br>
              <a:rPr lang="nb-NO" sz="2400" dirty="0">
                <a:solidFill>
                  <a:srgbClr val="9BB784"/>
                </a:solidFill>
                <a:latin typeface="Helvetica Neue"/>
              </a:rPr>
            </a:br>
            <a:br>
              <a:rPr lang="nb-NO" sz="2400" dirty="0">
                <a:solidFill>
                  <a:srgbClr val="9BB784"/>
                </a:solidFill>
                <a:latin typeface="Helvetica Neue"/>
              </a:rPr>
            </a:br>
            <a:r>
              <a:rPr lang="nb-NO" sz="2400" dirty="0">
                <a:solidFill>
                  <a:srgbClr val="9BB784"/>
                </a:solidFill>
                <a:latin typeface="Economica" panose="02000506040000020004" pitchFamily="2" charset="0"/>
              </a:rPr>
              <a:t>Barnehagen er en lærende organisasjon</a:t>
            </a:r>
            <a:br>
              <a:rPr lang="nb-NO" sz="2400" dirty="0">
                <a:solidFill>
                  <a:srgbClr val="9BB784"/>
                </a:solidFill>
                <a:latin typeface="Economica" panose="02000506040000020004" pitchFamily="2" charset="0"/>
              </a:rPr>
            </a:br>
            <a:r>
              <a:rPr lang="nb-NO" sz="2400" dirty="0">
                <a:solidFill>
                  <a:srgbClr val="9BB784"/>
                </a:solidFill>
                <a:latin typeface="Economica" panose="02000506040000020004" pitchFamily="2" charset="0"/>
              </a:rPr>
              <a:t> hvor alle i personalet har et ansvar til</a:t>
            </a:r>
            <a:br>
              <a:rPr lang="nb-NO" sz="2400" dirty="0">
                <a:solidFill>
                  <a:srgbClr val="9BB784"/>
                </a:solidFill>
                <a:latin typeface="Economica" panose="02000506040000020004" pitchFamily="2" charset="0"/>
              </a:rPr>
            </a:br>
            <a:r>
              <a:rPr lang="nb-NO" sz="2400" dirty="0">
                <a:solidFill>
                  <a:srgbClr val="9BB784"/>
                </a:solidFill>
                <a:latin typeface="Economica" panose="02000506040000020004" pitchFamily="2" charset="0"/>
              </a:rPr>
              <a:t> å bidra i danningen av barna.</a:t>
            </a:r>
            <a:br>
              <a:rPr lang="nb-NO" dirty="0"/>
            </a:br>
            <a:br>
              <a:rPr lang="nb-NO" sz="1100" dirty="0">
                <a:solidFill>
                  <a:srgbClr val="9BB784"/>
                </a:solidFill>
                <a:latin typeface="Helvetica Neue"/>
              </a:rPr>
            </a:br>
            <a:r>
              <a:rPr lang="nb-NO" sz="3200" spc="100" dirty="0">
                <a:solidFill>
                  <a:srgbClr val="9BB784"/>
                </a:solidFill>
                <a:latin typeface="Economica"/>
              </a:rPr>
              <a:t>_</a:t>
            </a:r>
            <a:br>
              <a:rPr lang="nb-NO" sz="1800" spc="100" dirty="0">
                <a:solidFill>
                  <a:srgbClr val="9BB784"/>
                </a:solidFill>
                <a:latin typeface="Economica"/>
              </a:rPr>
            </a:br>
            <a:br>
              <a:rPr lang="nb-NO" sz="3200" spc="100" dirty="0">
                <a:solidFill>
                  <a:srgbClr val="9BB784"/>
                </a:solidFill>
                <a:latin typeface="Economica"/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</a:rPr>
              <a:t>Barna har rett på at det er et tilrettelagt </a:t>
            </a:r>
            <a:br>
              <a:rPr lang="nb-NO" sz="1400" dirty="0">
                <a:solidFill>
                  <a:srgbClr val="747676"/>
                </a:solidFill>
                <a:latin typeface="Helvetica Neue"/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</a:rPr>
              <a:t>tilbud som er i tråd med Barnehageloven og </a:t>
            </a:r>
            <a:br>
              <a:rPr lang="nb-NO" sz="1400" dirty="0">
                <a:solidFill>
                  <a:srgbClr val="747676"/>
                </a:solidFill>
                <a:latin typeface="Helvetica Neue"/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</a:rPr>
              <a:t>Rammeplan for barnehagen, samt at barnas </a:t>
            </a:r>
            <a:br>
              <a:rPr lang="nb-NO" sz="1400" dirty="0">
                <a:solidFill>
                  <a:srgbClr val="747676"/>
                </a:solidFill>
                <a:latin typeface="Helvetica Neue"/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</a:rPr>
              <a:t>beste er grunnleggende for alt som </a:t>
            </a:r>
            <a:br>
              <a:rPr lang="nb-NO" sz="1400" dirty="0">
                <a:solidFill>
                  <a:srgbClr val="747676"/>
                </a:solidFill>
                <a:latin typeface="Helvetica Neue"/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</a:rPr>
              <a:t>planlegges og gjennomføres.</a:t>
            </a:r>
            <a:br>
              <a:rPr lang="nb-NO" sz="1400" spc="100" dirty="0">
                <a:solidFill>
                  <a:srgbClr val="747676"/>
                </a:solidFill>
                <a:latin typeface="Helvetica Neue"/>
              </a:rPr>
            </a:br>
            <a:br>
              <a:rPr lang="nb-NO" sz="1200" spc="100" dirty="0">
                <a:solidFill>
                  <a:schemeClr val="tx1"/>
                </a:solidFill>
                <a:latin typeface="Helvetica Neue"/>
              </a:rPr>
            </a:br>
            <a:br>
              <a:rPr lang="nb-NO" sz="1200" spc="100" dirty="0">
                <a:solidFill>
                  <a:schemeClr val="tx1"/>
                </a:solidFill>
                <a:latin typeface="Helvetica Neue"/>
              </a:rPr>
            </a:br>
            <a:endParaRPr lang="nb-NO" sz="3200" spc="100" dirty="0">
              <a:solidFill>
                <a:schemeClr val="tx1"/>
              </a:solidFill>
              <a:latin typeface="Helvetica Neue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D441FFF-1D06-487C-9D12-D57BE6543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398"/>
          <a:stretch/>
        </p:blipFill>
        <p:spPr>
          <a:xfrm>
            <a:off x="-914206" y="2034"/>
            <a:ext cx="5998529" cy="5141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417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529627" y="1153648"/>
            <a:ext cx="6527019" cy="417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endParaRPr lang="nb-NO" dirty="0"/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Det er ikke uvanlig at det oppstår motstand i personalgruppen når nye prosjekter og metoder igangsetter i barnehages arbeid. </a:t>
            </a: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Noen blir kritiske, sta eller har sterke meninger til endringene.</a:t>
            </a: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Styrer håndtere denne situasjonene og har ansvar for å sørge for at alle ansatte:</a:t>
            </a:r>
          </a:p>
          <a:p>
            <a:pPr lvl="1">
              <a:buClr>
                <a:srgbClr val="747676"/>
              </a:buClr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	-  blir involvert i endringene</a:t>
            </a:r>
          </a:p>
          <a:p>
            <a:pPr lvl="1">
              <a:buClr>
                <a:srgbClr val="747676"/>
              </a:buClr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	-  får en felles forståelse for hvorfor og hvordan arbeidet blir gjort</a:t>
            </a:r>
          </a:p>
          <a:p>
            <a:pPr lvl="1">
              <a:buClr>
                <a:srgbClr val="747676"/>
              </a:buClr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	-  får brukt sine erfaringer og sin kompetanse i det 	  	   </a:t>
            </a:r>
            <a:br>
              <a:rPr lang="nb-NO" dirty="0">
                <a:solidFill>
                  <a:srgbClr val="747676"/>
                </a:solidFill>
                <a:latin typeface="Helvetica Neue"/>
              </a:rPr>
            </a:br>
            <a:r>
              <a:rPr lang="nb-NO" dirty="0">
                <a:solidFill>
                  <a:srgbClr val="747676"/>
                </a:solidFill>
                <a:latin typeface="Helvetica Neue"/>
              </a:rPr>
              <a:t>                      pedagogiske arbeidet</a:t>
            </a:r>
          </a:p>
          <a:p>
            <a:pPr lvl="1">
              <a:buClr>
                <a:srgbClr val="747676"/>
              </a:buClr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lvl="1">
              <a:buClr>
                <a:srgbClr val="747676"/>
              </a:buClr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lvl="1" algn="ctr">
              <a:buClr>
                <a:srgbClr val="747676"/>
              </a:buClr>
            </a:pPr>
            <a:r>
              <a:rPr lang="nb-NO" sz="1600" b="1" dirty="0">
                <a:solidFill>
                  <a:srgbClr val="9BB784"/>
                </a:solidFill>
                <a:latin typeface="Helvetica Neue"/>
              </a:rPr>
              <a:t>En god barnehage har et engasjert personale med gode holdninger, egenskaper og kompetanse til å utføre arbeidet</a:t>
            </a:r>
            <a:r>
              <a:rPr lang="nb-NO" sz="1600" b="1" spc="100" dirty="0">
                <a:solidFill>
                  <a:srgbClr val="9BB784"/>
                </a:solidFill>
                <a:latin typeface="Helvetica Neue"/>
              </a:rPr>
              <a:t>!</a:t>
            </a: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sz="1000" spc="100" dirty="0">
              <a:solidFill>
                <a:srgbClr val="747676"/>
              </a:solidFill>
              <a:latin typeface="Helvetica Neue"/>
            </a:endParaRPr>
          </a:p>
          <a:p>
            <a:endParaRPr lang="nb-NO" sz="1000" dirty="0"/>
          </a:p>
          <a:p>
            <a:endParaRPr lang="nb-NO" dirty="0"/>
          </a:p>
        </p:txBody>
      </p:sp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185600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400" dirty="0">
                <a:solidFill>
                  <a:srgbClr val="9BB784"/>
                </a:solidFill>
                <a:latin typeface="Economica" panose="02000506040000020004" pitchFamily="2" charset="0"/>
              </a:rPr>
              <a:t>Motstand i personalgruppen </a:t>
            </a:r>
            <a:r>
              <a:rPr lang="nb-NO" sz="3600" dirty="0">
                <a:solidFill>
                  <a:srgbClr val="9BB784"/>
                </a:solidFill>
                <a:latin typeface="Economica" panose="02000506040000020004" pitchFamily="2" charset="0"/>
              </a:rPr>
              <a:t>#1</a:t>
            </a:r>
            <a:endParaRPr sz="4400" dirty="0">
              <a:solidFill>
                <a:srgbClr val="9BB784"/>
              </a:solidFill>
              <a:latin typeface="Economica" panose="02000506040000020004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1A17E17-D40E-4797-8814-F64703895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720" y="3244808"/>
            <a:ext cx="2935309" cy="18986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E61C4BD-23A2-4A99-AC45-351E03627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320" y="3831538"/>
            <a:ext cx="2028245" cy="131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0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573768" y="1170128"/>
            <a:ext cx="6527019" cy="417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endParaRPr lang="nb-NO" dirty="0"/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Dere har et felles ansvar i å sørge for å oppnå målet som står i Rammeplanen</a:t>
            </a:r>
            <a:r>
              <a:rPr lang="nb-NO" spc="100" dirty="0">
                <a:solidFill>
                  <a:srgbClr val="747676"/>
                </a:solidFill>
                <a:latin typeface="Helvetica Neue"/>
              </a:rPr>
              <a:t>: </a:t>
            </a: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spc="100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spc="100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spc="100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spc="100" dirty="0">
              <a:solidFill>
                <a:srgbClr val="747676"/>
              </a:solidFill>
              <a:latin typeface="Helvetica Neue"/>
            </a:endParaRPr>
          </a:p>
          <a:p>
            <a:pPr>
              <a:buClr>
                <a:srgbClr val="747676"/>
              </a:buClr>
            </a:pPr>
            <a:endParaRPr lang="nb-NO" spc="100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God kommunikasjon i personalgruppen vil styrke utgangspunkt for å jobbet mot fellesmålene.</a:t>
            </a: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Alle er engasjerte, motiverte og tilrettelegger slik at barna får erfaringer, mestringsopplevelser og mulighetene til å tilegne seg den kunnskapen og </a:t>
            </a:r>
            <a:br>
              <a:rPr lang="nb-NO" dirty="0">
                <a:solidFill>
                  <a:srgbClr val="747676"/>
                </a:solidFill>
                <a:latin typeface="Helvetica Neue"/>
              </a:rPr>
            </a:br>
            <a:r>
              <a:rPr lang="nb-NO" dirty="0">
                <a:solidFill>
                  <a:srgbClr val="747676"/>
                </a:solidFill>
                <a:latin typeface="Helvetica Neue"/>
              </a:rPr>
              <a:t>de ferdighetene de skal utvikle innenfor mat og måltid.</a:t>
            </a: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spc="100" dirty="0">
              <a:solidFill>
                <a:srgbClr val="747676"/>
              </a:solidFill>
              <a:latin typeface="Helvetica Neue"/>
            </a:endParaRPr>
          </a:p>
          <a:p>
            <a:pPr marL="28575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endParaRPr lang="nb-NO" sz="1000" spc="100" dirty="0">
              <a:solidFill>
                <a:srgbClr val="747676"/>
              </a:solidFill>
              <a:latin typeface="Helvetica Neue"/>
            </a:endParaRPr>
          </a:p>
          <a:p>
            <a:endParaRPr lang="nb-NO" sz="1000" dirty="0"/>
          </a:p>
          <a:p>
            <a:endParaRPr lang="nb-NO" dirty="0"/>
          </a:p>
        </p:txBody>
      </p:sp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185600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400" dirty="0">
                <a:solidFill>
                  <a:srgbClr val="9BB784"/>
                </a:solidFill>
                <a:latin typeface="Economica" panose="02000506040000020004" pitchFamily="2" charset="0"/>
              </a:rPr>
              <a:t>Motstand i personalgruppen </a:t>
            </a:r>
            <a:r>
              <a:rPr lang="nb-NO" sz="3600" dirty="0">
                <a:solidFill>
                  <a:srgbClr val="9BB784"/>
                </a:solidFill>
                <a:latin typeface="Economica" panose="02000506040000020004" pitchFamily="2" charset="0"/>
              </a:rPr>
              <a:t>#2</a:t>
            </a:r>
            <a:endParaRPr sz="4400" dirty="0">
              <a:solidFill>
                <a:srgbClr val="9BB784"/>
              </a:solidFill>
              <a:latin typeface="Economica" panose="02000506040000020004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5021A63-ACA5-4AD2-B0A2-FAA38B87BEE6}"/>
              </a:ext>
            </a:extLst>
          </p:cNvPr>
          <p:cNvSpPr txBox="1"/>
          <p:nvPr/>
        </p:nvSpPr>
        <p:spPr>
          <a:xfrm>
            <a:off x="999850" y="1983702"/>
            <a:ext cx="56748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i="1" dirty="0">
                <a:solidFill>
                  <a:srgbClr val="9BB784"/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"Måltider og matlaging i barnehagen skal gi barna et grunnlag for å utvikle matglede og sunne helsevaner."</a:t>
            </a:r>
            <a:endParaRPr lang="nb-NO" sz="1200" i="1" dirty="0">
              <a:solidFill>
                <a:srgbClr val="9BB784"/>
              </a:solidFill>
              <a:latin typeface="Helvetica Neue"/>
            </a:endParaRPr>
          </a:p>
          <a:p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6A09D70-AC4C-4193-A936-41D0C4BC0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720" y="3258558"/>
            <a:ext cx="2935309" cy="189869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E28E002-D495-4633-9FE9-5A7EE9AC9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320" y="3831538"/>
            <a:ext cx="2028245" cy="131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61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13861</TotalTime>
  <Words>1024</Words>
  <Application>Microsoft Office PowerPoint</Application>
  <PresentationFormat>Skjermfremvisning (16:9)</PresentationFormat>
  <Paragraphs>126</Paragraphs>
  <Slides>13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Economica</vt:lpstr>
      <vt:lpstr>Helvetica Neue</vt:lpstr>
      <vt:lpstr>Wingdings</vt:lpstr>
      <vt:lpstr>Simple Light</vt:lpstr>
      <vt:lpstr>PowerPoint-presentasjon</vt:lpstr>
      <vt:lpstr>"Personalet skal sørge for at alle barn kan få  rike og varierte opplevelser og erfaringer, utfordringer og mestringsopplevelser."  _  For at barna skal tilegne seg god kunnskap og  gode ferdigheter innenfor mat og måltid trengs  det engasjement, motivasjon og en felles  forståelse i personalgruppen.   På denne måten kan målet om barnas  beste alltid bli ivaretatt.  </vt:lpstr>
      <vt:lpstr>PowerPoint-presentasjon</vt:lpstr>
      <vt:lpstr>PowerPoint-presentasjon</vt:lpstr>
      <vt:lpstr>PowerPoint-presentasjon</vt:lpstr>
      <vt:lpstr>PowerPoint-presentasjon</vt:lpstr>
      <vt:lpstr>  Barnehagen er en lærende organisasjon  hvor alle i personalet har et ansvar til  å bidra i danningen av barna.  _  Barna har rett på at det er et tilrettelagt  tilbud som er i tråd med Barnehageloven og  Rammeplan for barnehagen, samt at barnas  beste er grunnleggende for alt som  planlegges og gjennomføres. 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Nathalia Greffel</dc:creator>
  <cp:lastModifiedBy>Nathalia Greffel</cp:lastModifiedBy>
  <cp:revision>151</cp:revision>
  <dcterms:modified xsi:type="dcterms:W3CDTF">2021-03-30T07:54:46Z</dcterms:modified>
</cp:coreProperties>
</file>